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90" r:id="rId3"/>
    <p:sldId id="260" r:id="rId4"/>
    <p:sldId id="271" r:id="rId5"/>
    <p:sldId id="273" r:id="rId6"/>
    <p:sldId id="274" r:id="rId7"/>
    <p:sldId id="275" r:id="rId8"/>
    <p:sldId id="276" r:id="rId9"/>
    <p:sldId id="277" r:id="rId10"/>
    <p:sldId id="281" r:id="rId11"/>
    <p:sldId id="282" r:id="rId12"/>
    <p:sldId id="283" r:id="rId13"/>
    <p:sldId id="268" r:id="rId14"/>
    <p:sldId id="269" r:id="rId15"/>
    <p:sldId id="270" r:id="rId16"/>
    <p:sldId id="261" r:id="rId17"/>
    <p:sldId id="259" r:id="rId18"/>
    <p:sldId id="262" r:id="rId19"/>
    <p:sldId id="263" r:id="rId20"/>
    <p:sldId id="264" r:id="rId21"/>
    <p:sldId id="265" r:id="rId22"/>
    <p:sldId id="278" r:id="rId23"/>
    <p:sldId id="291" r:id="rId24"/>
    <p:sldId id="292" r:id="rId25"/>
    <p:sldId id="285" r:id="rId26"/>
    <p:sldId id="284" r:id="rId27"/>
    <p:sldId id="266" r:id="rId28"/>
    <p:sldId id="267" r:id="rId29"/>
    <p:sldId id="293" r:id="rId30"/>
    <p:sldId id="286" r:id="rId31"/>
    <p:sldId id="287" r:id="rId32"/>
    <p:sldId id="288" r:id="rId33"/>
    <p:sldId id="289"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94709" autoAdjust="0"/>
  </p:normalViewPr>
  <p:slideViewPr>
    <p:cSldViewPr>
      <p:cViewPr varScale="1">
        <p:scale>
          <a:sx n="68" d="100"/>
          <a:sy n="68" d="100"/>
        </p:scale>
        <p:origin x="-606" y="-102"/>
      </p:cViewPr>
      <p:guideLst>
        <p:guide orient="horz" pos="2160"/>
        <p:guide pos="2880"/>
      </p:guideLst>
    </p:cSldViewPr>
  </p:slideViewPr>
  <p:outlineViewPr>
    <p:cViewPr>
      <p:scale>
        <a:sx n="33" d="100"/>
        <a:sy n="33" d="100"/>
      </p:scale>
      <p:origin x="0" y="63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17" name="16 - Θέση υποσέλιδου"/>
          <p:cNvSpPr>
            <a:spLocks noGrp="1"/>
          </p:cNvSpPr>
          <p:nvPr>
            <p:ph type="ftr" sz="quarter" idx="11"/>
          </p:nvPr>
        </p:nvSpPr>
        <p:spPr/>
        <p:txBody>
          <a:bodyPr/>
          <a:lstStyle/>
          <a:p>
            <a:endParaRPr lang="zh-CN" altLang="en-US"/>
          </a:p>
        </p:txBody>
      </p:sp>
      <p:sp>
        <p:nvSpPr>
          <p:cNvPr id="29" name="28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5" name="4 - Θέση υποσέλιδου"/>
          <p:cNvSpPr>
            <a:spLocks noGrp="1"/>
          </p:cNvSpPr>
          <p:nvPr>
            <p:ph type="ftr" sz="quarter" idx="11"/>
          </p:nvPr>
        </p:nvSpPr>
        <p:spPr/>
        <p:txBody>
          <a:bodyPr/>
          <a:lstStyle/>
          <a:p>
            <a:endParaRPr lang="zh-CN" altLang="en-US"/>
          </a:p>
        </p:txBody>
      </p:sp>
      <p:sp>
        <p:nvSpPr>
          <p:cNvPr id="6" name="5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5" name="4 - Θέση υποσέλιδου"/>
          <p:cNvSpPr>
            <a:spLocks noGrp="1"/>
          </p:cNvSpPr>
          <p:nvPr>
            <p:ph type="ftr" sz="quarter" idx="11"/>
          </p:nvPr>
        </p:nvSpPr>
        <p:spPr/>
        <p:txBody>
          <a:bodyPr/>
          <a:lstStyle/>
          <a:p>
            <a:endParaRPr lang="zh-CN" altLang="en-US"/>
          </a:p>
        </p:txBody>
      </p:sp>
      <p:sp>
        <p:nvSpPr>
          <p:cNvPr id="6" name="5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5" name="4 - Θέση υποσέλιδου"/>
          <p:cNvSpPr>
            <a:spLocks noGrp="1"/>
          </p:cNvSpPr>
          <p:nvPr>
            <p:ph type="ftr" sz="quarter" idx="11"/>
          </p:nvPr>
        </p:nvSpPr>
        <p:spPr/>
        <p:txBody>
          <a:bodyPr/>
          <a:lstStyle/>
          <a:p>
            <a:endParaRPr lang="zh-CN" altLang="en-US"/>
          </a:p>
        </p:txBody>
      </p:sp>
      <p:sp>
        <p:nvSpPr>
          <p:cNvPr id="6" name="5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5" name="4 - Θέση υποσέλιδου"/>
          <p:cNvSpPr>
            <a:spLocks noGrp="1"/>
          </p:cNvSpPr>
          <p:nvPr>
            <p:ph type="ftr" sz="quarter" idx="11"/>
          </p:nvPr>
        </p:nvSpPr>
        <p:spPr/>
        <p:txBody>
          <a:bodyPr/>
          <a:lstStyle/>
          <a:p>
            <a:endParaRPr lang="zh-CN" altLang="en-US"/>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7C028A58-40A9-4E74-86AF-020926E20AC0}"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6" name="5 - Θέση υποσέλιδου"/>
          <p:cNvSpPr>
            <a:spLocks noGrp="1"/>
          </p:cNvSpPr>
          <p:nvPr>
            <p:ph type="ftr" sz="quarter" idx="11"/>
          </p:nvPr>
        </p:nvSpPr>
        <p:spPr/>
        <p:txBody>
          <a:bodyPr/>
          <a:lstStyle/>
          <a:p>
            <a:endParaRPr lang="zh-CN" altLang="en-US"/>
          </a:p>
        </p:txBody>
      </p:sp>
      <p:sp>
        <p:nvSpPr>
          <p:cNvPr id="7" name="6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8" name="7 - Θέση υποσέλιδου"/>
          <p:cNvSpPr>
            <a:spLocks noGrp="1"/>
          </p:cNvSpPr>
          <p:nvPr>
            <p:ph type="ftr" sz="quarter" idx="11"/>
          </p:nvPr>
        </p:nvSpPr>
        <p:spPr/>
        <p:txBody>
          <a:bodyPr/>
          <a:lstStyle/>
          <a:p>
            <a:endParaRPr lang="zh-CN" altLang="en-US"/>
          </a:p>
        </p:txBody>
      </p:sp>
      <p:sp>
        <p:nvSpPr>
          <p:cNvPr id="9" name="8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4" name="3 - Θέση υποσέλιδου"/>
          <p:cNvSpPr>
            <a:spLocks noGrp="1"/>
          </p:cNvSpPr>
          <p:nvPr>
            <p:ph type="ftr" sz="quarter" idx="11"/>
          </p:nvPr>
        </p:nvSpPr>
        <p:spPr/>
        <p:txBody>
          <a:bodyPr/>
          <a:lstStyle/>
          <a:p>
            <a:endParaRPr lang="zh-CN" altLang="en-US"/>
          </a:p>
        </p:txBody>
      </p:sp>
      <p:sp>
        <p:nvSpPr>
          <p:cNvPr id="5" name="4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3" name="2 - Θέση υποσέλιδου"/>
          <p:cNvSpPr>
            <a:spLocks noGrp="1"/>
          </p:cNvSpPr>
          <p:nvPr>
            <p:ph type="ftr" sz="quarter" idx="11"/>
          </p:nvPr>
        </p:nvSpPr>
        <p:spPr/>
        <p:txBody>
          <a:bodyPr/>
          <a:lstStyle/>
          <a:p>
            <a:endParaRPr lang="zh-CN" altLang="en-US"/>
          </a:p>
        </p:txBody>
      </p:sp>
      <p:sp>
        <p:nvSpPr>
          <p:cNvPr id="4" name="3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6" name="5 - Θέση υποσέλιδου"/>
          <p:cNvSpPr>
            <a:spLocks noGrp="1"/>
          </p:cNvSpPr>
          <p:nvPr>
            <p:ph type="ftr" sz="quarter" idx="11"/>
          </p:nvPr>
        </p:nvSpPr>
        <p:spPr/>
        <p:txBody>
          <a:bodyPr/>
          <a:lstStyle/>
          <a:p>
            <a:endParaRPr lang="zh-CN" altLang="en-US"/>
          </a:p>
        </p:txBody>
      </p:sp>
      <p:sp>
        <p:nvSpPr>
          <p:cNvPr id="7" name="6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E5A45FD-A033-4FD9-B3D8-C9882B2406B9}" type="datetimeFigureOut">
              <a:rPr lang="zh-CN" altLang="en-US" smtClean="0"/>
              <a:pPr/>
              <a:t>2013/12/21</a:t>
            </a:fld>
            <a:endParaRPr lang="zh-CN" altLang="en-US"/>
          </a:p>
        </p:txBody>
      </p:sp>
      <p:sp>
        <p:nvSpPr>
          <p:cNvPr id="6" name="5 - Θέση υποσέλιδου"/>
          <p:cNvSpPr>
            <a:spLocks noGrp="1"/>
          </p:cNvSpPr>
          <p:nvPr>
            <p:ph type="ftr" sz="quarter" idx="11"/>
          </p:nvPr>
        </p:nvSpPr>
        <p:spPr/>
        <p:txBody>
          <a:bodyPr/>
          <a:lstStyle/>
          <a:p>
            <a:endParaRPr lang="zh-CN" altLang="en-US"/>
          </a:p>
        </p:txBody>
      </p:sp>
      <p:sp>
        <p:nvSpPr>
          <p:cNvPr id="7" name="6 - Θέση αριθμού διαφάνειας"/>
          <p:cNvSpPr>
            <a:spLocks noGrp="1"/>
          </p:cNvSpPr>
          <p:nvPr>
            <p:ph type="sldNum" sz="quarter" idx="12"/>
          </p:nvPr>
        </p:nvSpPr>
        <p:spPr/>
        <p:txBody>
          <a:bodyPr/>
          <a:lstStyle/>
          <a:p>
            <a:fld id="{7C028A58-40A9-4E74-86AF-020926E20AC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E5A45FD-A033-4FD9-B3D8-C9882B2406B9}" type="datetimeFigureOut">
              <a:rPr lang="zh-CN" altLang="en-US" smtClean="0"/>
              <a:pPr/>
              <a:t>2013/12/21</a:t>
            </a:fld>
            <a:endParaRPr lang="zh-CN" altLang="en-US"/>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zh-CN" altLang="en-US"/>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C028A58-40A9-4E74-86AF-020926E20AC0}" type="slidenum">
              <a:rPr lang="zh-CN" altLang="en-US" smtClean="0"/>
              <a:pPr/>
              <a:t>‹#›</a:t>
            </a:fld>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286124"/>
            <a:ext cx="4686304" cy="857256"/>
          </a:xfrm>
        </p:spPr>
        <p:txBody>
          <a:bodyPr>
            <a:noAutofit/>
          </a:bodyPr>
          <a:lstStyle/>
          <a:p>
            <a:r>
              <a:rPr lang="el-GR" sz="2000" dirty="0" smtClean="0">
                <a:solidFill>
                  <a:schemeClr val="bg1"/>
                </a:solidFill>
              </a:rPr>
              <a:t>Ορχήστρα Πνευστών Οργάνων ‘Χριστουγεννιάτικες μελωδίες ’</a:t>
            </a:r>
            <a:br>
              <a:rPr lang="el-GR" sz="2000" dirty="0" smtClean="0">
                <a:solidFill>
                  <a:schemeClr val="bg1"/>
                </a:solidFill>
              </a:rPr>
            </a:br>
            <a:r>
              <a:rPr lang="el-GR" sz="2000" dirty="0" smtClean="0">
                <a:solidFill>
                  <a:schemeClr val="bg1"/>
                </a:solidFill>
              </a:rPr>
              <a:t>Διδασκαλία : Γιώργος Δασκάλου-Ηρακλής Σιδέρης </a:t>
            </a:r>
            <a:endParaRPr lang="el-GR" sz="2000"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2052" name="Picture 4" descr="G:\ΠΑΡΕΛΑΣΗ\25 ΜΑΡΤΙΟΥ 2013\IMG_3890.JPG"/>
          <p:cNvPicPr preferRelativeResize="0">
            <a:picLocks noChangeArrowheads="1"/>
          </p:cNvPicPr>
          <p:nvPr/>
        </p:nvPicPr>
        <p:blipFill>
          <a:blip r:embed="rId3" cstate="print">
            <a:lum bright="2000" contrast="-16000"/>
          </a:blip>
          <a:srcRect/>
          <a:stretch>
            <a:fillRect/>
          </a:stretch>
        </p:blipFill>
        <p:spPr bwMode="auto">
          <a:xfrm>
            <a:off x="4429124" y="1571612"/>
            <a:ext cx="4429156" cy="2643205"/>
          </a:xfrm>
          <a:prstGeom prst="rect">
            <a:avLst/>
          </a:prstGeom>
          <a:scene3d>
            <a:camera prst="orthographicFront"/>
            <a:lightRig rig="soft" dir="t">
              <a:rot lat="0" lon="0" rev="1200000"/>
            </a:lightRig>
          </a:scene3d>
          <a:sp3d>
            <a:bevelT/>
          </a:sp3d>
        </p:spPr>
        <p:style>
          <a:lnRef idx="2">
            <a:schemeClr val="accent2">
              <a:shade val="50000"/>
            </a:schemeClr>
          </a:lnRef>
          <a:fillRef idx="1">
            <a:schemeClr val="accent2"/>
          </a:fillRef>
          <a:effectRef idx="0">
            <a:schemeClr val="accent2"/>
          </a:effectRef>
          <a:fontRef idx="minor">
            <a:schemeClr val="lt1"/>
          </a:fontRef>
        </p:style>
      </p:pic>
      <p:pic>
        <p:nvPicPr>
          <p:cNvPr id="8" name="Picture 4" descr="G:\Nikos Giamalis\Αφίσα Μουσικό Σχολείο.jpg"/>
          <p:cNvPicPr preferRelativeResize="0">
            <a:picLocks noChangeArrowheads="1"/>
          </p:cNvPicPr>
          <p:nvPr/>
        </p:nvPicPr>
        <p:blipFill>
          <a:blip r:embed="rId4"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5" cstate="print"/>
          <a:srcRect l="29482" t="19048" b="60317"/>
          <a:stretch>
            <a:fillRect/>
          </a:stretch>
        </p:blipFill>
        <p:spPr bwMode="auto">
          <a:xfrm>
            <a:off x="1214414" y="1714488"/>
            <a:ext cx="2221303" cy="928694"/>
          </a:xfrm>
          <a:prstGeom prst="rect">
            <a:avLst/>
          </a:prstGeom>
          <a:noFill/>
        </p:spPr>
      </p:pic>
      <p:pic>
        <p:nvPicPr>
          <p:cNvPr id="2053" name="Picture 5" descr="D:\20131028_0011.JPG"/>
          <p:cNvPicPr>
            <a:picLocks noChangeAspect="1" noChangeArrowheads="1"/>
          </p:cNvPicPr>
          <p:nvPr/>
        </p:nvPicPr>
        <p:blipFill>
          <a:blip r:embed="rId6" cstate="print">
            <a:lum bright="-3000" contrast="-5000"/>
          </a:blip>
          <a:srcRect/>
          <a:stretch>
            <a:fillRect/>
          </a:stretch>
        </p:blipFill>
        <p:spPr bwMode="auto">
          <a:xfrm>
            <a:off x="6072198" y="4572008"/>
            <a:ext cx="2714644" cy="2035984"/>
          </a:xfrm>
          <a:prstGeom prst="rect">
            <a:avLst/>
          </a:prstGeom>
          <a:scene3d>
            <a:camera prst="orthographicFront"/>
            <a:lightRig rig="twoPt" dir="t"/>
          </a:scene3d>
          <a:sp3d>
            <a:bevelT prst="relaxedInset"/>
            <a:bevelB/>
          </a:sp3d>
        </p:spPr>
        <p:style>
          <a:lnRef idx="3">
            <a:schemeClr val="lt1"/>
          </a:lnRef>
          <a:fillRef idx="1">
            <a:schemeClr val="dk1"/>
          </a:fillRef>
          <a:effectRef idx="1">
            <a:schemeClr val="dk1"/>
          </a:effectRef>
          <a:fontRef idx="minor">
            <a:schemeClr val="lt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Επιφάνεια εργασίας\Nikos Giamalis\πρωτοχρonia gia xenos.jpg"/>
          <p:cNvPicPr>
            <a:picLocks noChangeAspect="1" noChangeArrowheads="1"/>
          </p:cNvPicPr>
          <p:nvPr/>
        </p:nvPicPr>
        <p:blipFill>
          <a:blip r:embed="rId2" cstate="print"/>
          <a:srcRect/>
          <a:stretch>
            <a:fillRect/>
          </a:stretch>
        </p:blipFill>
        <p:spPr bwMode="auto">
          <a:xfrm>
            <a:off x="2857488" y="687566"/>
            <a:ext cx="5701430" cy="374156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Επιφάνεια εργασίας\Nikos Giamalis\πρωτοχρonia gia xenos  2.jpg"/>
          <p:cNvPicPr>
            <a:picLocks noChangeAspect="1" noChangeArrowheads="1"/>
          </p:cNvPicPr>
          <p:nvPr/>
        </p:nvPicPr>
        <p:blipFill>
          <a:blip r:embed="rId2" cstate="print"/>
          <a:srcRect/>
          <a:stretch>
            <a:fillRect/>
          </a:stretch>
        </p:blipFill>
        <p:spPr bwMode="auto">
          <a:xfrm>
            <a:off x="857224" y="285728"/>
            <a:ext cx="2571768" cy="3864679"/>
          </a:xfrm>
          <a:prstGeom prst="rect">
            <a:avLst/>
          </a:prstGeom>
          <a:noFill/>
        </p:spPr>
      </p:pic>
      <p:pic>
        <p:nvPicPr>
          <p:cNvPr id="5" name="Picture 2" descr="C:\Documents and Settings\user\Επιφάνεια εργασίας\Nikos Giamalis\πρωτοχρonia gia xenos.jpg"/>
          <p:cNvPicPr>
            <a:picLocks noChangeAspect="1" noChangeArrowheads="1"/>
          </p:cNvPicPr>
          <p:nvPr/>
        </p:nvPicPr>
        <p:blipFill>
          <a:blip r:embed="rId3" cstate="print"/>
          <a:srcRect/>
          <a:stretch>
            <a:fillRect/>
          </a:stretch>
        </p:blipFill>
        <p:spPr bwMode="auto">
          <a:xfrm>
            <a:off x="4500562" y="2786058"/>
            <a:ext cx="4000496" cy="262532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Επιφάνεια εργασίας\Nikos Giamalis\tzaki 1.jpg"/>
          <p:cNvPicPr>
            <a:picLocks noChangeAspect="1" noChangeArrowheads="1"/>
          </p:cNvPicPr>
          <p:nvPr/>
        </p:nvPicPr>
        <p:blipFill>
          <a:blip r:embed="rId2" cstate="print"/>
          <a:srcRect/>
          <a:stretch>
            <a:fillRect/>
          </a:stretch>
        </p:blipFill>
        <p:spPr bwMode="auto">
          <a:xfrm>
            <a:off x="785786" y="785794"/>
            <a:ext cx="3786214" cy="2519553"/>
          </a:xfrm>
          <a:prstGeom prst="rect">
            <a:avLst/>
          </a:prstGeom>
          <a:noFill/>
        </p:spPr>
      </p:pic>
      <p:pic>
        <p:nvPicPr>
          <p:cNvPr id="5" name="Picture 2" descr="C:\Documents and Settings\user\Επιφάνεια εργασίας\Nikos Giamalis\πρωτοχρonia gia xenos  2.jpg"/>
          <p:cNvPicPr>
            <a:picLocks noChangeAspect="1" noChangeArrowheads="1"/>
          </p:cNvPicPr>
          <p:nvPr/>
        </p:nvPicPr>
        <p:blipFill>
          <a:blip r:embed="rId3" cstate="print"/>
          <a:srcRect/>
          <a:stretch>
            <a:fillRect/>
          </a:stretch>
        </p:blipFill>
        <p:spPr bwMode="auto">
          <a:xfrm>
            <a:off x="6072198" y="2643182"/>
            <a:ext cx="2571768" cy="386467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71810"/>
            <a:ext cx="9144000" cy="857256"/>
          </a:xfrm>
        </p:spPr>
        <p:txBody>
          <a:bodyPr>
            <a:noAutofit/>
          </a:bodyPr>
          <a:lstStyle/>
          <a:p>
            <a:r>
              <a:rPr lang="el-GR" sz="3200" i="1" dirty="0" smtClean="0">
                <a:solidFill>
                  <a:schemeClr val="bg1"/>
                </a:solidFill>
              </a:rPr>
              <a:t>Χορωδία  </a:t>
            </a:r>
            <a:r>
              <a:rPr lang="en-US" sz="3200" i="1" dirty="0" smtClean="0">
                <a:solidFill>
                  <a:schemeClr val="bg1"/>
                </a:solidFill>
              </a:rPr>
              <a:t>a cappella </a:t>
            </a:r>
            <a:r>
              <a:rPr lang="el-GR" sz="2800" i="1" dirty="0" smtClean="0">
                <a:solidFill>
                  <a:schemeClr val="bg1"/>
                </a:solidFill>
              </a:rPr>
              <a:t/>
            </a:r>
            <a:br>
              <a:rPr lang="el-GR" sz="2800" i="1" dirty="0" smtClean="0">
                <a:solidFill>
                  <a:schemeClr val="bg1"/>
                </a:solidFill>
              </a:rPr>
            </a:b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1.</a:t>
            </a:r>
            <a:r>
              <a:rPr lang="en-US" sz="2000" i="1" dirty="0" smtClean="0">
                <a:solidFill>
                  <a:schemeClr val="bg1"/>
                </a:solidFill>
              </a:rPr>
              <a:t>Silent night</a:t>
            </a:r>
            <a:r>
              <a:rPr lang="el-GR" sz="2000" i="1" dirty="0" smtClean="0">
                <a:solidFill>
                  <a:schemeClr val="bg1"/>
                </a:solidFill>
              </a:rPr>
              <a:t>. </a:t>
            </a:r>
            <a:r>
              <a:rPr lang="en-US" sz="2000" i="1" dirty="0" smtClean="0">
                <a:solidFill>
                  <a:schemeClr val="bg1"/>
                </a:solidFill>
              </a:rPr>
              <a:t>Franz Gruber</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2.Κ</a:t>
            </a:r>
            <a:r>
              <a:rPr lang="en-US" sz="2000" i="1" dirty="0" err="1" smtClean="0">
                <a:solidFill>
                  <a:schemeClr val="bg1"/>
                </a:solidFill>
              </a:rPr>
              <a:t>olada</a:t>
            </a:r>
            <a:r>
              <a:rPr lang="el-GR" sz="2000" i="1" dirty="0" smtClean="0">
                <a:solidFill>
                  <a:schemeClr val="bg1"/>
                </a:solidFill>
              </a:rPr>
              <a:t>-</a:t>
            </a:r>
            <a:r>
              <a:rPr lang="en-US" sz="2000" i="1" dirty="0" err="1" smtClean="0">
                <a:solidFill>
                  <a:schemeClr val="bg1"/>
                </a:solidFill>
              </a:rPr>
              <a:t>Koladka</a:t>
            </a:r>
            <a:r>
              <a:rPr lang="el-GR" sz="2000" i="1" dirty="0" smtClean="0">
                <a:solidFill>
                  <a:schemeClr val="bg1"/>
                </a:solidFill>
              </a:rPr>
              <a:t> (Παραδοσιακό Ουκρανίας). </a:t>
            </a:r>
            <a:br>
              <a:rPr lang="el-GR" sz="2000" i="1" dirty="0" smtClean="0">
                <a:solidFill>
                  <a:schemeClr val="bg1"/>
                </a:solidFill>
              </a:rPr>
            </a:br>
            <a:r>
              <a:rPr lang="el-GR" sz="2000" i="1" dirty="0" smtClean="0">
                <a:solidFill>
                  <a:schemeClr val="bg1"/>
                </a:solidFill>
              </a:rPr>
              <a:t>Στίχοι: </a:t>
            </a:r>
            <a:r>
              <a:rPr lang="en-US" sz="2000" i="1" dirty="0" err="1" smtClean="0">
                <a:solidFill>
                  <a:schemeClr val="bg1"/>
                </a:solidFill>
              </a:rPr>
              <a:t>Lazunko</a:t>
            </a:r>
            <a:r>
              <a:rPr lang="en-US" sz="2000" i="1" dirty="0" smtClean="0">
                <a:solidFill>
                  <a:schemeClr val="bg1"/>
                </a:solidFill>
              </a:rPr>
              <a:t> </a:t>
            </a:r>
            <a:r>
              <a:rPr lang="el-GR" sz="2000" i="1" dirty="0" smtClean="0">
                <a:solidFill>
                  <a:schemeClr val="bg1"/>
                </a:solidFill>
              </a:rPr>
              <a:t> Μουσική: </a:t>
            </a:r>
            <a:r>
              <a:rPr lang="en-US" sz="2000" i="1" dirty="0" smtClean="0">
                <a:solidFill>
                  <a:schemeClr val="bg1"/>
                </a:solidFill>
              </a:rPr>
              <a:t>L</a:t>
            </a:r>
            <a:r>
              <a:rPr lang="el-GR" sz="2000" i="1" dirty="0" smtClean="0">
                <a:solidFill>
                  <a:schemeClr val="bg1"/>
                </a:solidFill>
              </a:rPr>
              <a:t>. </a:t>
            </a:r>
            <a:r>
              <a:rPr lang="en-US" sz="2000" i="1" dirty="0" err="1" smtClean="0">
                <a:solidFill>
                  <a:schemeClr val="bg1"/>
                </a:solidFill>
              </a:rPr>
              <a:t>Kabilnik</a:t>
            </a: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3.Ding dong! Merrily on High!   Christmas Carol</a:t>
            </a:r>
            <a:r>
              <a:rPr lang="el-GR" sz="2000" i="1" dirty="0" smtClean="0">
                <a:solidFill>
                  <a:schemeClr val="bg1"/>
                </a:solidFill>
              </a:rPr>
              <a:t>.</a:t>
            </a:r>
            <a:br>
              <a:rPr lang="el-GR" sz="2000" i="1" dirty="0" smtClean="0">
                <a:solidFill>
                  <a:schemeClr val="bg1"/>
                </a:solidFill>
              </a:rPr>
            </a:b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Διδασκαλία-</a:t>
            </a:r>
            <a:r>
              <a:rPr lang="el-GR" sz="2000" i="1" dirty="0" err="1" smtClean="0">
                <a:solidFill>
                  <a:schemeClr val="bg1"/>
                </a:solidFill>
              </a:rPr>
              <a:t>Διεύθυνση:Αλεξάνδρα</a:t>
            </a:r>
            <a:r>
              <a:rPr lang="el-GR" sz="2000" i="1" dirty="0" smtClean="0">
                <a:solidFill>
                  <a:schemeClr val="bg1"/>
                </a:solidFill>
              </a:rPr>
              <a:t>  </a:t>
            </a:r>
            <a:r>
              <a:rPr lang="el-GR" sz="2000" dirty="0" smtClean="0">
                <a:solidFill>
                  <a:schemeClr val="bg1"/>
                </a:solidFill>
              </a:rPr>
              <a:t>Παπαδοπούλου - </a:t>
            </a:r>
            <a:r>
              <a:rPr lang="el-GR" sz="2000" dirty="0" err="1" smtClean="0">
                <a:solidFill>
                  <a:schemeClr val="bg1"/>
                </a:solidFill>
              </a:rPr>
              <a:t>Τετερίνα</a:t>
            </a:r>
            <a:r>
              <a:rPr lang="el-GR" sz="2000" dirty="0" smtClean="0">
                <a:solidFill>
                  <a:schemeClr val="bg1"/>
                </a:solidFill>
              </a:rPr>
              <a:t> </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 </a:t>
            </a:r>
            <a:endParaRPr lang="el-GR" sz="2000" i="1"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357950" y="5286388"/>
            <a:ext cx="2221303" cy="9286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71810"/>
            <a:ext cx="9144000" cy="857256"/>
          </a:xfrm>
        </p:spPr>
        <p:txBody>
          <a:bodyPr>
            <a:noAutofit/>
          </a:bodyPr>
          <a:lstStyle/>
          <a:p>
            <a:r>
              <a:rPr lang="el-GR" sz="3200" i="1" dirty="0" smtClean="0">
                <a:solidFill>
                  <a:schemeClr val="bg1"/>
                </a:solidFill>
              </a:rPr>
              <a:t>Χορωδία Εκκλησιαστικού Μέλους</a:t>
            </a:r>
            <a:br>
              <a:rPr lang="el-GR" sz="3200" i="1" dirty="0" smtClean="0">
                <a:solidFill>
                  <a:schemeClr val="bg1"/>
                </a:solidFill>
              </a:rPr>
            </a:b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1.‘Άστρον ήδη </a:t>
            </a:r>
            <a:r>
              <a:rPr lang="el-GR" sz="2000" i="1" dirty="0" err="1" smtClean="0">
                <a:solidFill>
                  <a:schemeClr val="bg1"/>
                </a:solidFill>
              </a:rPr>
              <a:t>ανατέταλκεν</a:t>
            </a:r>
            <a:r>
              <a:rPr lang="el-GR" sz="2000" i="1" dirty="0" smtClean="0">
                <a:solidFill>
                  <a:schemeClr val="bg1"/>
                </a:solidFill>
              </a:rPr>
              <a:t> ‘ Ήχος </a:t>
            </a:r>
            <a:r>
              <a:rPr lang="el-GR" sz="2000" i="1" dirty="0" err="1" smtClean="0">
                <a:solidFill>
                  <a:schemeClr val="bg1"/>
                </a:solidFill>
              </a:rPr>
              <a:t>Α΄.Καλοφωνικός</a:t>
            </a:r>
            <a:r>
              <a:rPr lang="el-GR" sz="2000" i="1" dirty="0" smtClean="0">
                <a:solidFill>
                  <a:schemeClr val="bg1"/>
                </a:solidFill>
              </a:rPr>
              <a:t> Ειρμός </a:t>
            </a:r>
            <a:r>
              <a:rPr lang="el-GR" sz="2000" i="1" dirty="0" err="1" smtClean="0">
                <a:solidFill>
                  <a:schemeClr val="bg1"/>
                </a:solidFill>
              </a:rPr>
              <a:t>Βαλασίου</a:t>
            </a:r>
            <a:r>
              <a:rPr lang="el-GR" sz="2000" i="1" dirty="0" smtClean="0">
                <a:solidFill>
                  <a:schemeClr val="bg1"/>
                </a:solidFill>
              </a:rPr>
              <a:t> </a:t>
            </a:r>
            <a:r>
              <a:rPr lang="el-GR" sz="2000" i="1" dirty="0" err="1" smtClean="0">
                <a:solidFill>
                  <a:schemeClr val="bg1"/>
                </a:solidFill>
              </a:rPr>
              <a:t>Ιερέως.Ακμή</a:t>
            </a:r>
            <a:r>
              <a:rPr lang="el-GR" sz="2000" i="1" dirty="0" smtClean="0">
                <a:solidFill>
                  <a:schemeClr val="bg1"/>
                </a:solidFill>
              </a:rPr>
              <a:t> (1660- 1700.)</a:t>
            </a:r>
            <a:br>
              <a:rPr lang="el-GR" sz="2000" i="1" dirty="0" smtClean="0">
                <a:solidFill>
                  <a:schemeClr val="bg1"/>
                </a:solidFill>
              </a:rPr>
            </a:b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2. Κράτημα Δανιήλ </a:t>
            </a:r>
            <a:r>
              <a:rPr lang="el-GR" sz="2000" i="1" dirty="0" err="1" smtClean="0">
                <a:solidFill>
                  <a:schemeClr val="bg1"/>
                </a:solidFill>
              </a:rPr>
              <a:t>Πρωτοψάλτου</a:t>
            </a:r>
            <a:r>
              <a:rPr lang="el-GR" sz="2000" i="1" dirty="0" smtClean="0">
                <a:solidFill>
                  <a:schemeClr val="bg1"/>
                </a:solidFill>
              </a:rPr>
              <a:t>  Ήχος </a:t>
            </a:r>
            <a:r>
              <a:rPr lang="el-GR" sz="2000" i="1" dirty="0" err="1" smtClean="0">
                <a:solidFill>
                  <a:schemeClr val="bg1"/>
                </a:solidFill>
              </a:rPr>
              <a:t>Α΄.Ακμή</a:t>
            </a:r>
            <a:r>
              <a:rPr lang="el-GR" sz="2000" i="1" dirty="0" smtClean="0">
                <a:solidFill>
                  <a:schemeClr val="bg1"/>
                </a:solidFill>
              </a:rPr>
              <a:t> (1740-1789.)</a:t>
            </a:r>
            <a:br>
              <a:rPr lang="el-GR" sz="2000" i="1" dirty="0" smtClean="0">
                <a:solidFill>
                  <a:schemeClr val="bg1"/>
                </a:solidFill>
              </a:rPr>
            </a:b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Διδασκαλία : Κωνσταντίνος Παυλίδης </a:t>
            </a:r>
            <a:endParaRPr lang="el-GR" sz="2000" i="1"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357950" y="5286388"/>
            <a:ext cx="2221303" cy="92869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71810"/>
            <a:ext cx="9144000" cy="857256"/>
          </a:xfrm>
        </p:spPr>
        <p:txBody>
          <a:bodyPr>
            <a:noAutofit/>
          </a:bodyPr>
          <a:lstStyle/>
          <a:p>
            <a:r>
              <a:rPr lang="el-GR" sz="3200" i="1" dirty="0" smtClean="0">
                <a:solidFill>
                  <a:schemeClr val="bg1"/>
                </a:solidFill>
              </a:rPr>
              <a:t>Χορωδία Β΄ Γυμνασίου </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 </a:t>
            </a:r>
            <a:br>
              <a:rPr lang="el-GR" sz="2000" i="1" dirty="0" smtClean="0">
                <a:solidFill>
                  <a:schemeClr val="bg1"/>
                </a:solidFill>
              </a:rPr>
            </a:br>
            <a:r>
              <a:rPr lang="en-US" sz="2000" i="1" dirty="0" smtClean="0">
                <a:solidFill>
                  <a:schemeClr val="bg1"/>
                </a:solidFill>
              </a:rPr>
              <a:t>1.Canon. D –</a:t>
            </a:r>
            <a:r>
              <a:rPr lang="en-US" sz="2000" i="1" dirty="0" err="1" smtClean="0">
                <a:solidFill>
                  <a:schemeClr val="bg1"/>
                </a:solidFill>
              </a:rPr>
              <a:t>dur</a:t>
            </a:r>
            <a:r>
              <a:rPr lang="en-US" sz="2000" i="1" dirty="0" smtClean="0">
                <a:solidFill>
                  <a:schemeClr val="bg1"/>
                </a:solidFill>
              </a:rPr>
              <a:t>. L. PACHELBEL .</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2.</a:t>
            </a:r>
            <a:r>
              <a:rPr lang="en-US" sz="2000" i="1" dirty="0" err="1" smtClean="0">
                <a:solidFill>
                  <a:schemeClr val="bg1"/>
                </a:solidFill>
              </a:rPr>
              <a:t>Shchedrik</a:t>
            </a:r>
            <a:r>
              <a:rPr lang="el-GR" sz="2000" i="1" dirty="0" smtClean="0">
                <a:solidFill>
                  <a:schemeClr val="bg1"/>
                </a:solidFill>
              </a:rPr>
              <a:t>. Παραδοσιακό Ουκρανίας. Επεξεργασία  </a:t>
            </a:r>
            <a:r>
              <a:rPr lang="el-GR" sz="2000" i="1" dirty="0" err="1" smtClean="0">
                <a:solidFill>
                  <a:schemeClr val="bg1"/>
                </a:solidFill>
              </a:rPr>
              <a:t>Α.Λεοντοβιτς</a:t>
            </a: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3.Colchiques </a:t>
            </a:r>
            <a:r>
              <a:rPr lang="en-US" sz="2000" i="1" dirty="0" err="1" smtClean="0">
                <a:solidFill>
                  <a:schemeClr val="bg1"/>
                </a:solidFill>
              </a:rPr>
              <a:t>dans</a:t>
            </a:r>
            <a:r>
              <a:rPr lang="en-US" sz="2000" i="1" dirty="0" smtClean="0">
                <a:solidFill>
                  <a:schemeClr val="bg1"/>
                </a:solidFill>
              </a:rPr>
              <a:t> . Chanson </a:t>
            </a:r>
            <a:r>
              <a:rPr lang="en-US" sz="2000" i="1" dirty="0" err="1" smtClean="0">
                <a:solidFill>
                  <a:schemeClr val="bg1"/>
                </a:solidFill>
              </a:rPr>
              <a:t>d’automne</a:t>
            </a: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4.Vois </a:t>
            </a:r>
            <a:r>
              <a:rPr lang="en-US" sz="2000" i="1" dirty="0" err="1" smtClean="0">
                <a:solidFill>
                  <a:schemeClr val="bg1"/>
                </a:solidFill>
              </a:rPr>
              <a:t>sur</a:t>
            </a:r>
            <a:r>
              <a:rPr lang="en-US" sz="2000" i="1" dirty="0" smtClean="0">
                <a:solidFill>
                  <a:schemeClr val="bg1"/>
                </a:solidFill>
              </a:rPr>
              <a:t> ton </a:t>
            </a:r>
            <a:r>
              <a:rPr lang="en-US" sz="2000" i="1" dirty="0" err="1" smtClean="0">
                <a:solidFill>
                  <a:schemeClr val="bg1"/>
                </a:solidFill>
              </a:rPr>
              <a:t>chemin</a:t>
            </a:r>
            <a:r>
              <a:rPr lang="en-US" sz="2000" i="1" dirty="0" smtClean="0">
                <a:solidFill>
                  <a:schemeClr val="bg1"/>
                </a:solidFill>
              </a:rPr>
              <a:t>. </a:t>
            </a:r>
            <a:r>
              <a:rPr lang="el-GR" sz="2000" i="1" dirty="0" smtClean="0">
                <a:solidFill>
                  <a:schemeClr val="bg1"/>
                </a:solidFill>
              </a:rPr>
              <a:t>Στίχοι</a:t>
            </a:r>
            <a:r>
              <a:rPr lang="en-US" sz="2000" i="1" dirty="0" smtClean="0">
                <a:solidFill>
                  <a:schemeClr val="bg1"/>
                </a:solidFill>
              </a:rPr>
              <a:t>: Christophe </a:t>
            </a:r>
            <a:r>
              <a:rPr lang="en-US" sz="2000" i="1" dirty="0" err="1" smtClean="0">
                <a:solidFill>
                  <a:schemeClr val="bg1"/>
                </a:solidFill>
              </a:rPr>
              <a:t>Barratier</a:t>
            </a:r>
            <a:r>
              <a:rPr lang="en-US" sz="2000" i="1" dirty="0" smtClean="0">
                <a:solidFill>
                  <a:schemeClr val="bg1"/>
                </a:solidFill>
              </a:rPr>
              <a:t> , </a:t>
            </a:r>
            <a:r>
              <a:rPr lang="el-GR" sz="2000" i="1" dirty="0" smtClean="0">
                <a:solidFill>
                  <a:schemeClr val="bg1"/>
                </a:solidFill>
              </a:rPr>
              <a:t>μουσική</a:t>
            </a:r>
            <a:r>
              <a:rPr lang="en-US" sz="2000" i="1" dirty="0" smtClean="0">
                <a:solidFill>
                  <a:schemeClr val="bg1"/>
                </a:solidFill>
              </a:rPr>
              <a:t> :Bruno </a:t>
            </a:r>
            <a:r>
              <a:rPr lang="en-US" sz="2000" i="1" dirty="0" err="1" smtClean="0">
                <a:solidFill>
                  <a:schemeClr val="bg1"/>
                </a:solidFill>
              </a:rPr>
              <a:t>Coulais</a:t>
            </a: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 </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Διδασκαλία: Αλεξάνδρα Παπαδοπούλου- </a:t>
            </a:r>
            <a:r>
              <a:rPr lang="el-GR" sz="2000" i="1" dirty="0" err="1" smtClean="0">
                <a:solidFill>
                  <a:schemeClr val="bg1"/>
                </a:solidFill>
              </a:rPr>
              <a:t>Τετερίνα</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Διευθύνει ο μαθητής της </a:t>
            </a:r>
            <a:r>
              <a:rPr lang="el-GR" sz="2000" i="1" dirty="0" err="1" smtClean="0">
                <a:solidFill>
                  <a:schemeClr val="bg1"/>
                </a:solidFill>
              </a:rPr>
              <a:t>γ΄</a:t>
            </a:r>
            <a:r>
              <a:rPr lang="el-GR" sz="2000" i="1" dirty="0" smtClean="0">
                <a:solidFill>
                  <a:schemeClr val="bg1"/>
                </a:solidFill>
              </a:rPr>
              <a:t> γυμνασίου Νίκος </a:t>
            </a:r>
            <a:r>
              <a:rPr lang="el-GR" sz="2000" i="1" dirty="0" err="1" smtClean="0">
                <a:solidFill>
                  <a:schemeClr val="bg1"/>
                </a:solidFill>
              </a:rPr>
              <a:t>Γκουλέκας</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Συνοδεία πιάνου: Νίκος </a:t>
            </a:r>
            <a:r>
              <a:rPr lang="el-GR" sz="2000" i="1" dirty="0" err="1" smtClean="0">
                <a:solidFill>
                  <a:schemeClr val="bg1"/>
                </a:solidFill>
              </a:rPr>
              <a:t>Δάρας</a:t>
            </a:r>
            <a:r>
              <a:rPr lang="el-GR" sz="2000" i="1" dirty="0" smtClean="0">
                <a:solidFill>
                  <a:schemeClr val="bg1"/>
                </a:solidFill>
              </a:rPr>
              <a:t> (μαθητής </a:t>
            </a:r>
            <a:r>
              <a:rPr lang="el-GR" sz="2000" i="1" dirty="0" err="1" smtClean="0">
                <a:solidFill>
                  <a:schemeClr val="bg1"/>
                </a:solidFill>
              </a:rPr>
              <a:t>β΄</a:t>
            </a:r>
            <a:r>
              <a:rPr lang="el-GR" sz="2000" i="1" dirty="0" smtClean="0">
                <a:solidFill>
                  <a:schemeClr val="bg1"/>
                </a:solidFill>
              </a:rPr>
              <a:t> γυμνασίου)</a:t>
            </a:r>
            <a:br>
              <a:rPr lang="el-GR" sz="2000" i="1" dirty="0" smtClean="0">
                <a:solidFill>
                  <a:schemeClr val="bg1"/>
                </a:solidFill>
              </a:rPr>
            </a:br>
            <a:r>
              <a:rPr lang="el-GR" sz="2000" i="1" dirty="0" smtClean="0">
                <a:solidFill>
                  <a:schemeClr val="bg1"/>
                </a:solidFill>
              </a:rPr>
              <a:t>Διδασκαλία Γαλλικής Γλώσσας : Ελπίδα </a:t>
            </a:r>
            <a:r>
              <a:rPr lang="el-GR" sz="2000" i="1" dirty="0" err="1" smtClean="0">
                <a:solidFill>
                  <a:schemeClr val="bg1"/>
                </a:solidFill>
              </a:rPr>
              <a:t>Πασχαλίδου</a:t>
            </a:r>
            <a:r>
              <a:rPr lang="el-GR" sz="2000" i="1" dirty="0" smtClean="0">
                <a:solidFill>
                  <a:schemeClr val="bg1"/>
                </a:solidFill>
              </a:rPr>
              <a:t> </a:t>
            </a:r>
            <a:endParaRPr lang="el-GR" sz="2000" i="1"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357950" y="5572140"/>
            <a:ext cx="2221303" cy="9286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64" y="2500306"/>
            <a:ext cx="9144000" cy="1357322"/>
          </a:xfrm>
        </p:spPr>
        <p:txBody>
          <a:bodyPr>
            <a:noAutofit/>
          </a:bodyPr>
          <a:lstStyle/>
          <a:p>
            <a:r>
              <a:rPr lang="el-GR" sz="2400" i="1" dirty="0" err="1" smtClean="0">
                <a:solidFill>
                  <a:schemeClr val="bg1"/>
                </a:solidFill>
              </a:rPr>
              <a:t>Φωτης</a:t>
            </a:r>
            <a:r>
              <a:rPr lang="el-GR" sz="2400" i="1" dirty="0" smtClean="0">
                <a:solidFill>
                  <a:schemeClr val="bg1"/>
                </a:solidFill>
              </a:rPr>
              <a:t> </a:t>
            </a:r>
            <a:r>
              <a:rPr lang="el-GR" sz="2400" i="1" dirty="0" err="1" smtClean="0">
                <a:solidFill>
                  <a:schemeClr val="bg1"/>
                </a:solidFill>
              </a:rPr>
              <a:t>Κόντογλου</a:t>
            </a:r>
            <a:r>
              <a:rPr lang="el-GR" sz="2400" i="1" dirty="0" smtClean="0">
                <a:solidFill>
                  <a:schemeClr val="bg1"/>
                </a:solidFill>
              </a:rPr>
              <a:t>  «το βλογημένο μαντρί» </a:t>
            </a:r>
            <a:br>
              <a:rPr lang="el-GR" sz="2400" i="1" dirty="0" smtClean="0">
                <a:solidFill>
                  <a:schemeClr val="bg1"/>
                </a:solidFill>
              </a:rPr>
            </a:br>
            <a:r>
              <a:rPr lang="el-GR" sz="2400" i="1" dirty="0" smtClean="0">
                <a:solidFill>
                  <a:schemeClr val="bg1"/>
                </a:solidFill>
              </a:rPr>
              <a:t>α’ μέρος</a:t>
            </a:r>
            <a:r>
              <a:rPr lang="el-GR" sz="1800" i="1" dirty="0" smtClean="0">
                <a:solidFill>
                  <a:schemeClr val="bg1"/>
                </a:solidFill>
              </a:rPr>
              <a:t/>
            </a:r>
            <a:br>
              <a:rPr lang="el-GR" sz="1800" i="1" dirty="0" smtClean="0">
                <a:solidFill>
                  <a:schemeClr val="bg1"/>
                </a:solidFill>
              </a:rPr>
            </a:br>
            <a:r>
              <a:rPr lang="el-GR" sz="1800" i="1" dirty="0" smtClean="0">
                <a:solidFill>
                  <a:schemeClr val="bg1"/>
                </a:solidFill>
              </a:rPr>
              <a:t>διαβάζουν οι μαθητές</a:t>
            </a:r>
            <a:br>
              <a:rPr lang="el-GR" sz="1800" i="1" dirty="0" smtClean="0">
                <a:solidFill>
                  <a:schemeClr val="bg1"/>
                </a:solidFill>
              </a:rPr>
            </a:br>
            <a:r>
              <a:rPr lang="el-GR" sz="1800" i="1" dirty="0" smtClean="0">
                <a:solidFill>
                  <a:schemeClr val="bg1"/>
                </a:solidFill>
              </a:rPr>
              <a:t/>
            </a:r>
            <a:br>
              <a:rPr lang="el-GR" sz="1800" i="1" dirty="0" smtClean="0">
                <a:solidFill>
                  <a:schemeClr val="bg1"/>
                </a:solidFill>
              </a:rPr>
            </a:br>
            <a:r>
              <a:rPr lang="el-GR" sz="1800" i="1" dirty="0" smtClean="0">
                <a:solidFill>
                  <a:schemeClr val="bg1"/>
                </a:solidFill>
              </a:rPr>
              <a:t>Μάριος </a:t>
            </a:r>
            <a:r>
              <a:rPr lang="el-GR" sz="1800" i="1" dirty="0" err="1" smtClean="0">
                <a:solidFill>
                  <a:schemeClr val="bg1"/>
                </a:solidFill>
              </a:rPr>
              <a:t>Σιχλιμίρης</a:t>
            </a:r>
            <a:r>
              <a:rPr lang="el-GR" sz="1800" i="1" dirty="0" smtClean="0">
                <a:solidFill>
                  <a:schemeClr val="bg1"/>
                </a:solidFill>
              </a:rPr>
              <a:t>  (Β1 Λυκείου)</a:t>
            </a:r>
            <a:br>
              <a:rPr lang="el-GR" sz="1800" i="1" dirty="0" smtClean="0">
                <a:solidFill>
                  <a:schemeClr val="bg1"/>
                </a:solidFill>
              </a:rPr>
            </a:br>
            <a:r>
              <a:rPr lang="el-GR" sz="1800" i="1" dirty="0" smtClean="0">
                <a:solidFill>
                  <a:schemeClr val="bg1"/>
                </a:solidFill>
              </a:rPr>
              <a:t>Ιορδάνης </a:t>
            </a:r>
            <a:r>
              <a:rPr lang="el-GR" sz="1800" i="1" dirty="0" err="1" smtClean="0">
                <a:solidFill>
                  <a:schemeClr val="bg1"/>
                </a:solidFill>
              </a:rPr>
              <a:t>Νταϊάκης</a:t>
            </a:r>
            <a:r>
              <a:rPr lang="el-GR" sz="1800" i="1" dirty="0" smtClean="0">
                <a:solidFill>
                  <a:schemeClr val="bg1"/>
                </a:solidFill>
              </a:rPr>
              <a:t> (Α2Λυκείου)</a:t>
            </a:r>
            <a:br>
              <a:rPr lang="el-GR" sz="1800" i="1" dirty="0" smtClean="0">
                <a:solidFill>
                  <a:schemeClr val="bg1"/>
                </a:solidFill>
              </a:rPr>
            </a:br>
            <a:r>
              <a:rPr lang="el-GR" sz="1800" i="1" dirty="0" smtClean="0">
                <a:solidFill>
                  <a:schemeClr val="bg1"/>
                </a:solidFill>
              </a:rPr>
              <a:t>Άννα </a:t>
            </a:r>
            <a:r>
              <a:rPr lang="el-GR" sz="1800" i="1" dirty="0" err="1" smtClean="0">
                <a:solidFill>
                  <a:schemeClr val="bg1"/>
                </a:solidFill>
              </a:rPr>
              <a:t>Δράζιου</a:t>
            </a:r>
            <a:r>
              <a:rPr lang="el-GR" sz="1800" i="1" dirty="0" smtClean="0">
                <a:solidFill>
                  <a:schemeClr val="bg1"/>
                </a:solidFill>
              </a:rPr>
              <a:t> (</a:t>
            </a:r>
            <a:r>
              <a:rPr lang="el-GR" sz="1800" i="1" dirty="0" err="1" smtClean="0">
                <a:solidFill>
                  <a:schemeClr val="bg1"/>
                </a:solidFill>
              </a:rPr>
              <a:t>γ1</a:t>
            </a:r>
            <a:r>
              <a:rPr lang="el-GR" sz="1800" i="1" dirty="0" smtClean="0">
                <a:solidFill>
                  <a:schemeClr val="bg1"/>
                </a:solidFill>
              </a:rPr>
              <a:t> Γυμνασίου)</a:t>
            </a:r>
            <a:br>
              <a:rPr lang="el-GR" sz="1800" i="1" dirty="0" smtClean="0">
                <a:solidFill>
                  <a:schemeClr val="bg1"/>
                </a:solidFill>
              </a:rPr>
            </a:br>
            <a:r>
              <a:rPr lang="el-GR" sz="1800" i="1" dirty="0" smtClean="0">
                <a:solidFill>
                  <a:schemeClr val="bg1"/>
                </a:solidFill>
              </a:rPr>
              <a:t>Μαίρη </a:t>
            </a:r>
            <a:r>
              <a:rPr lang="el-GR" sz="1800" i="1" dirty="0" err="1" smtClean="0">
                <a:solidFill>
                  <a:schemeClr val="bg1"/>
                </a:solidFill>
              </a:rPr>
              <a:t>Βογιατζόγλου</a:t>
            </a:r>
            <a:r>
              <a:rPr lang="el-GR" sz="1800" i="1" dirty="0" smtClean="0">
                <a:solidFill>
                  <a:schemeClr val="bg1"/>
                </a:solidFill>
              </a:rPr>
              <a:t> (</a:t>
            </a:r>
            <a:r>
              <a:rPr lang="el-GR" sz="1800" i="1" dirty="0" err="1" smtClean="0">
                <a:solidFill>
                  <a:schemeClr val="bg1"/>
                </a:solidFill>
              </a:rPr>
              <a:t>γ1</a:t>
            </a:r>
            <a:r>
              <a:rPr lang="el-GR" sz="1800" i="1" dirty="0" smtClean="0">
                <a:solidFill>
                  <a:schemeClr val="bg1"/>
                </a:solidFill>
              </a:rPr>
              <a:t> Γυμνασίου)</a:t>
            </a:r>
            <a:br>
              <a:rPr lang="el-GR" sz="1800" i="1" dirty="0" smtClean="0">
                <a:solidFill>
                  <a:schemeClr val="bg1"/>
                </a:solidFill>
              </a:rPr>
            </a:br>
            <a:r>
              <a:rPr lang="el-GR" sz="1800" i="1" dirty="0" smtClean="0">
                <a:solidFill>
                  <a:schemeClr val="bg1"/>
                </a:solidFill>
              </a:rPr>
              <a:t> </a:t>
            </a:r>
            <a:r>
              <a:rPr lang="el-GR" sz="1800" dirty="0" smtClean="0">
                <a:solidFill>
                  <a:schemeClr val="bg1"/>
                </a:solidFill>
              </a:rPr>
              <a:t/>
            </a:r>
            <a:br>
              <a:rPr lang="el-GR" sz="1800" dirty="0" smtClean="0">
                <a:solidFill>
                  <a:schemeClr val="bg1"/>
                </a:solidFill>
              </a:rPr>
            </a:br>
            <a:r>
              <a:rPr lang="el-GR" sz="1800" i="1" dirty="0" smtClean="0">
                <a:solidFill>
                  <a:schemeClr val="bg1"/>
                </a:solidFill>
              </a:rPr>
              <a:t>Διδασκαλία: Ιωάννα </a:t>
            </a:r>
            <a:r>
              <a:rPr lang="el-GR" sz="1800" i="1" dirty="0" err="1" smtClean="0">
                <a:solidFill>
                  <a:schemeClr val="bg1"/>
                </a:solidFill>
              </a:rPr>
              <a:t>Τσακιρίδου</a:t>
            </a:r>
            <a:r>
              <a:rPr lang="el-GR" sz="1800" i="1" dirty="0" smtClean="0">
                <a:solidFill>
                  <a:schemeClr val="bg1"/>
                </a:solidFill>
              </a:rPr>
              <a:t>-Ηρακλής </a:t>
            </a:r>
            <a:r>
              <a:rPr lang="el-GR" sz="1800" i="1" dirty="0" err="1" smtClean="0">
                <a:solidFill>
                  <a:schemeClr val="bg1"/>
                </a:solidFill>
              </a:rPr>
              <a:t>Χατζηιωαννίδης</a:t>
            </a:r>
            <a:r>
              <a:rPr lang="el-GR" sz="1800" i="1" dirty="0" smtClean="0">
                <a:solidFill>
                  <a:schemeClr val="bg1"/>
                </a:solidFill>
              </a:rPr>
              <a:t> </a:t>
            </a:r>
            <a:endParaRPr lang="el-GR" sz="1800"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357950" y="5286388"/>
            <a:ext cx="2221303" cy="928694"/>
          </a:xfrm>
          <a:prstGeom prst="rect">
            <a:avLst/>
          </a:prstGeom>
          <a:noFill/>
        </p:spPr>
      </p:pic>
      <p:pic>
        <p:nvPicPr>
          <p:cNvPr id="3077" name="Picture 5" descr="C:\Documents and Settings\user\Επιφάνεια εργασίας\eikones kontoglou\kontoglou1.jpg"/>
          <p:cNvPicPr>
            <a:picLocks noChangeAspect="1" noChangeArrowheads="1"/>
          </p:cNvPicPr>
          <p:nvPr/>
        </p:nvPicPr>
        <p:blipFill>
          <a:blip r:embed="rId5" cstate="print"/>
          <a:srcRect/>
          <a:stretch>
            <a:fillRect/>
          </a:stretch>
        </p:blipFill>
        <p:spPr bwMode="auto">
          <a:xfrm>
            <a:off x="6786578" y="1857364"/>
            <a:ext cx="1890909" cy="26432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user\Επιφάνεια εργασίας\eikones kontoglou\2327733264_c95b7dd774_z.jpg"/>
          <p:cNvPicPr>
            <a:picLocks noChangeAspect="1" noChangeArrowheads="1"/>
          </p:cNvPicPr>
          <p:nvPr/>
        </p:nvPicPr>
        <p:blipFill>
          <a:blip r:embed="rId2" cstate="print"/>
          <a:srcRect/>
          <a:stretch>
            <a:fillRect/>
          </a:stretch>
        </p:blipFill>
        <p:spPr bwMode="auto">
          <a:xfrm>
            <a:off x="-47626" y="0"/>
            <a:ext cx="9191626" cy="689371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user\Επιφάνεια εργασίας\eikones kontoglou\2327733264_c95b7dd774_z.jpg"/>
          <p:cNvPicPr>
            <a:picLocks noChangeAspect="1" noChangeArrowheads="1"/>
          </p:cNvPicPr>
          <p:nvPr/>
        </p:nvPicPr>
        <p:blipFill>
          <a:blip r:embed="rId2" cstate="print"/>
          <a:srcRect/>
          <a:stretch>
            <a:fillRect/>
          </a:stretch>
        </p:blipFill>
        <p:spPr bwMode="auto">
          <a:xfrm>
            <a:off x="285720" y="285728"/>
            <a:ext cx="3714776" cy="2786082"/>
          </a:xfrm>
          <a:prstGeom prst="rect">
            <a:avLst/>
          </a:prstGeom>
          <a:noFill/>
        </p:spPr>
      </p:pic>
      <p:pic>
        <p:nvPicPr>
          <p:cNvPr id="3" name="Picture 6" descr="C:\Documents and Settings\user\Επιφάνεια εργασίας\eikones kontoglou\th.jpg"/>
          <p:cNvPicPr>
            <a:picLocks noChangeAspect="1" noChangeArrowheads="1"/>
          </p:cNvPicPr>
          <p:nvPr/>
        </p:nvPicPr>
        <p:blipFill>
          <a:blip r:embed="rId3" cstate="print"/>
          <a:srcRect/>
          <a:stretch>
            <a:fillRect/>
          </a:stretch>
        </p:blipFill>
        <p:spPr bwMode="auto">
          <a:xfrm>
            <a:off x="4714875" y="1785926"/>
            <a:ext cx="4196983" cy="335758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user\Επιφάνεια εργασίας\eikones kontoglou\2327733264_c95b7dd774_z.jpg"/>
          <p:cNvPicPr>
            <a:picLocks noChangeAspect="1" noChangeArrowheads="1"/>
          </p:cNvPicPr>
          <p:nvPr/>
        </p:nvPicPr>
        <p:blipFill>
          <a:blip r:embed="rId2" cstate="print"/>
          <a:srcRect/>
          <a:stretch>
            <a:fillRect/>
          </a:stretch>
        </p:blipFill>
        <p:spPr bwMode="auto">
          <a:xfrm>
            <a:off x="5143504" y="2786058"/>
            <a:ext cx="3714776" cy="2786082"/>
          </a:xfrm>
          <a:prstGeom prst="rect">
            <a:avLst/>
          </a:prstGeom>
          <a:noFill/>
        </p:spPr>
      </p:pic>
      <p:pic>
        <p:nvPicPr>
          <p:cNvPr id="5" name="Picture 7" descr="C:\Documents and Settings\user\Επιφάνεια εργασίας\eikones kontoglou\Σ. ΚΑΡΑΒΟΥΖΗΣ.jpg"/>
          <p:cNvPicPr>
            <a:picLocks noChangeAspect="1" noChangeArrowheads="1"/>
          </p:cNvPicPr>
          <p:nvPr/>
        </p:nvPicPr>
        <p:blipFill>
          <a:blip r:embed="rId3" cstate="print"/>
          <a:srcRect/>
          <a:stretch>
            <a:fillRect/>
          </a:stretch>
        </p:blipFill>
        <p:spPr bwMode="auto">
          <a:xfrm>
            <a:off x="428596" y="500042"/>
            <a:ext cx="4529895" cy="307183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Nikos Giamalis\Αφίσα Μουσικό Σχολείο.jpg"/>
          <p:cNvPicPr preferRelativeResize="0">
            <a:picLocks noChangeArrowheads="1"/>
          </p:cNvPicPr>
          <p:nvPr/>
        </p:nvPicPr>
        <p:blipFill>
          <a:blip r:embed="rId2" cstate="print"/>
          <a:srcRect/>
          <a:stretch>
            <a:fillRect/>
          </a:stretch>
        </p:blipFill>
        <p:spPr bwMode="auto">
          <a:xfrm>
            <a:off x="2285984" y="0"/>
            <a:ext cx="4786346" cy="6858000"/>
          </a:xfrm>
          <a:prstGeom prst="rect">
            <a:avLst/>
          </a:prstGeom>
          <a:noFill/>
        </p:spPr>
      </p:pic>
      <p:pic>
        <p:nvPicPr>
          <p:cNvPr id="3" name="Picture 2" descr="C:\Documents and Settings\user\Επιφάνεια εργασίας\oneiroyolh 2223.JPG"/>
          <p:cNvPicPr>
            <a:picLocks noChangeAspect="1" noChangeArrowheads="1"/>
          </p:cNvPicPr>
          <p:nvPr/>
        </p:nvPicPr>
        <p:blipFill>
          <a:blip r:embed="rId3" cstate="print"/>
          <a:srcRect b="59091"/>
          <a:stretch>
            <a:fillRect/>
          </a:stretch>
        </p:blipFill>
        <p:spPr bwMode="auto">
          <a:xfrm>
            <a:off x="0" y="0"/>
            <a:ext cx="2057284" cy="12858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7" descr="C:\Documents and Settings\user\Επιφάνεια εργασίας\eikones kontoglou\Σ. ΚΑΡΑΒΟΥΖΗΣ.jpg"/>
          <p:cNvPicPr>
            <a:picLocks noChangeAspect="1" noChangeArrowheads="1"/>
          </p:cNvPicPr>
          <p:nvPr/>
        </p:nvPicPr>
        <p:blipFill>
          <a:blip r:embed="rId2" cstate="print"/>
          <a:srcRect/>
          <a:stretch>
            <a:fillRect/>
          </a:stretch>
        </p:blipFill>
        <p:spPr bwMode="auto">
          <a:xfrm>
            <a:off x="4143372" y="2143116"/>
            <a:ext cx="4529895" cy="3071834"/>
          </a:xfrm>
          <a:prstGeom prst="rect">
            <a:avLst/>
          </a:prstGeom>
          <a:noFill/>
        </p:spPr>
      </p:pic>
      <p:pic>
        <p:nvPicPr>
          <p:cNvPr id="6" name="Picture 8" descr="C:\Documents and Settings\user\Επιφάνεια εργασίας\eikones kontoglou\σεραφειμ σαρωφ2.jpg"/>
          <p:cNvPicPr>
            <a:picLocks noChangeAspect="1" noChangeArrowheads="1"/>
          </p:cNvPicPr>
          <p:nvPr/>
        </p:nvPicPr>
        <p:blipFill>
          <a:blip r:embed="rId3" cstate="print"/>
          <a:srcRect/>
          <a:stretch>
            <a:fillRect/>
          </a:stretch>
        </p:blipFill>
        <p:spPr bwMode="auto">
          <a:xfrm>
            <a:off x="571472" y="500042"/>
            <a:ext cx="3000396" cy="410580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8" descr="C:\Documents and Settings\user\Επιφάνεια εργασίας\eikones kontoglou\σεραφειμ σαρωφ2.jpg"/>
          <p:cNvPicPr>
            <a:picLocks noChangeAspect="1" noChangeArrowheads="1"/>
          </p:cNvPicPr>
          <p:nvPr/>
        </p:nvPicPr>
        <p:blipFill>
          <a:blip r:embed="rId2" cstate="print"/>
          <a:srcRect/>
          <a:stretch>
            <a:fillRect/>
          </a:stretch>
        </p:blipFill>
        <p:spPr bwMode="auto">
          <a:xfrm>
            <a:off x="6143604" y="2752194"/>
            <a:ext cx="3000396" cy="4105806"/>
          </a:xfrm>
          <a:prstGeom prst="rect">
            <a:avLst/>
          </a:prstGeom>
          <a:noFill/>
        </p:spPr>
      </p:pic>
      <p:pic>
        <p:nvPicPr>
          <p:cNvPr id="4" name="Picture 4" descr="C:\Documents and Settings\user\Επιφάνεια εργασίας\eikones kontoglou\image0007v.jpg"/>
          <p:cNvPicPr>
            <a:picLocks noChangeAspect="1" noChangeArrowheads="1"/>
          </p:cNvPicPr>
          <p:nvPr/>
        </p:nvPicPr>
        <p:blipFill>
          <a:blip r:embed="rId3" cstate="print"/>
          <a:srcRect/>
          <a:stretch>
            <a:fillRect/>
          </a:stretch>
        </p:blipFill>
        <p:spPr bwMode="auto">
          <a:xfrm>
            <a:off x="214282" y="571480"/>
            <a:ext cx="5707941" cy="34290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43248"/>
            <a:ext cx="9144000" cy="857256"/>
          </a:xfrm>
        </p:spPr>
        <p:txBody>
          <a:bodyPr>
            <a:noAutofit/>
          </a:bodyPr>
          <a:lstStyle/>
          <a:p>
            <a:pPr marL="457200" indent="-457200"/>
            <a:r>
              <a:rPr lang="el-GR" sz="3200" i="1" dirty="0" smtClean="0">
                <a:solidFill>
                  <a:schemeClr val="bg1"/>
                </a:solidFill>
              </a:rPr>
              <a:t>Σύνολο Νυκτών Οργάνων (Κιθάρες)</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 </a:t>
            </a:r>
            <a:br>
              <a:rPr lang="el-GR" sz="2000" i="1" dirty="0" smtClean="0">
                <a:solidFill>
                  <a:schemeClr val="bg1"/>
                </a:solidFill>
              </a:rPr>
            </a:br>
            <a:r>
              <a:rPr lang="el-GR" sz="2000" i="1" dirty="0" smtClean="0">
                <a:solidFill>
                  <a:schemeClr val="bg1"/>
                </a:solidFill>
              </a:rPr>
              <a:t>1.</a:t>
            </a:r>
            <a:r>
              <a:rPr lang="de-DE" sz="2000" i="1" dirty="0" smtClean="0">
                <a:solidFill>
                  <a:schemeClr val="bg1"/>
                </a:solidFill>
              </a:rPr>
              <a:t>Maria durch ein </a:t>
            </a:r>
            <a:r>
              <a:rPr lang="de-DE" sz="2000" i="1" dirty="0" err="1" smtClean="0">
                <a:solidFill>
                  <a:schemeClr val="bg1"/>
                </a:solidFill>
              </a:rPr>
              <a:t>Dorhwald</a:t>
            </a:r>
            <a:r>
              <a:rPr lang="de-DE" sz="2000" i="1" dirty="0" smtClean="0">
                <a:solidFill>
                  <a:schemeClr val="bg1"/>
                </a:solidFill>
              </a:rPr>
              <a:t> ging.  </a:t>
            </a:r>
            <a:r>
              <a:rPr lang="el-GR" sz="2000" i="1" dirty="0" smtClean="0">
                <a:solidFill>
                  <a:schemeClr val="bg1"/>
                </a:solidFill>
              </a:rPr>
              <a:t>(</a:t>
            </a:r>
            <a:r>
              <a:rPr lang="de-DE" sz="2000" i="1" dirty="0" smtClean="0">
                <a:solidFill>
                  <a:schemeClr val="bg1"/>
                </a:solidFill>
              </a:rPr>
              <a:t>Volksweise. </a:t>
            </a:r>
            <a:r>
              <a:rPr lang="de-DE" sz="2000" i="1" dirty="0" err="1" smtClean="0">
                <a:solidFill>
                  <a:schemeClr val="bg1"/>
                </a:solidFill>
              </a:rPr>
              <a:t>Eichsfeld</a:t>
            </a:r>
            <a:r>
              <a:rPr lang="el-GR" sz="2000" i="1" dirty="0" smtClean="0">
                <a:solidFill>
                  <a:schemeClr val="bg1"/>
                </a:solidFill>
              </a:rPr>
              <a:t>)</a:t>
            </a:r>
            <a:r>
              <a:rPr lang="de-DE" sz="2000" i="1" dirty="0" smtClean="0">
                <a:solidFill>
                  <a:schemeClr val="bg1"/>
                </a:solidFill>
              </a:rPr>
              <a:t>  </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2. </a:t>
            </a:r>
            <a:r>
              <a:rPr lang="de-DE" sz="2000" i="1" dirty="0" smtClean="0">
                <a:solidFill>
                  <a:schemeClr val="bg1"/>
                </a:solidFill>
              </a:rPr>
              <a:t>Snow –</a:t>
            </a:r>
            <a:r>
              <a:rPr lang="de-DE" sz="2000" i="1" dirty="0" err="1" smtClean="0">
                <a:solidFill>
                  <a:schemeClr val="bg1"/>
                </a:solidFill>
              </a:rPr>
              <a:t>Flake</a:t>
            </a:r>
            <a:r>
              <a:rPr lang="de-DE" sz="2000" i="1" dirty="0" smtClean="0">
                <a:solidFill>
                  <a:schemeClr val="bg1"/>
                </a:solidFill>
              </a:rPr>
              <a:t>  </a:t>
            </a:r>
            <a:r>
              <a:rPr lang="el-GR" sz="2000" i="1" dirty="0" smtClean="0">
                <a:solidFill>
                  <a:schemeClr val="bg1"/>
                </a:solidFill>
              </a:rPr>
              <a:t>.(</a:t>
            </a:r>
            <a:r>
              <a:rPr lang="de-DE" sz="2000" i="1" dirty="0" smtClean="0">
                <a:solidFill>
                  <a:schemeClr val="bg1"/>
                </a:solidFill>
              </a:rPr>
              <a:t>Pieter van Der </a:t>
            </a:r>
            <a:r>
              <a:rPr lang="de-DE" sz="2000" i="1" dirty="0" err="1" smtClean="0">
                <a:solidFill>
                  <a:schemeClr val="bg1"/>
                </a:solidFill>
              </a:rPr>
              <a:t>Staak</a:t>
            </a:r>
            <a:r>
              <a:rPr lang="el-GR" sz="2000" i="1" dirty="0" smtClean="0">
                <a:solidFill>
                  <a:schemeClr val="bg1"/>
                </a:solidFill>
              </a:rPr>
              <a:t>)</a:t>
            </a:r>
            <a:br>
              <a:rPr lang="el-GR" sz="2000" i="1" dirty="0" smtClean="0">
                <a:solidFill>
                  <a:schemeClr val="bg1"/>
                </a:solidFill>
              </a:rPr>
            </a:br>
            <a:r>
              <a:rPr lang="el-GR" sz="2000" i="1" dirty="0" smtClean="0">
                <a:solidFill>
                  <a:schemeClr val="bg1"/>
                </a:solidFill>
              </a:rPr>
              <a:t>3. </a:t>
            </a:r>
            <a:r>
              <a:rPr lang="de-DE" sz="2000" i="1" dirty="0" err="1" smtClean="0">
                <a:solidFill>
                  <a:schemeClr val="bg1"/>
                </a:solidFill>
              </a:rPr>
              <a:t>Suber</a:t>
            </a:r>
            <a:r>
              <a:rPr lang="de-DE" sz="2000" i="1" dirty="0" smtClean="0">
                <a:solidFill>
                  <a:schemeClr val="bg1"/>
                </a:solidFill>
              </a:rPr>
              <a:t> die Glocken Die Klingen.</a:t>
            </a:r>
            <a:r>
              <a:rPr lang="en-US" sz="2000" i="1" dirty="0" smtClean="0">
                <a:solidFill>
                  <a:schemeClr val="bg1"/>
                </a:solidFill>
              </a:rPr>
              <a:t> </a:t>
            </a:r>
            <a:r>
              <a:rPr lang="el-GR" sz="2000" i="1" dirty="0" smtClean="0">
                <a:solidFill>
                  <a:schemeClr val="bg1"/>
                </a:solidFill>
              </a:rPr>
              <a:t>(</a:t>
            </a:r>
            <a:r>
              <a:rPr lang="de-DE" sz="2000" i="1" dirty="0" smtClean="0">
                <a:solidFill>
                  <a:schemeClr val="bg1"/>
                </a:solidFill>
              </a:rPr>
              <a:t>Volksweise aus </a:t>
            </a:r>
            <a:r>
              <a:rPr lang="de-DE" sz="2000" i="1" dirty="0" err="1" smtClean="0">
                <a:solidFill>
                  <a:schemeClr val="bg1"/>
                </a:solidFill>
              </a:rPr>
              <a:t>Sidendurgen</a:t>
            </a:r>
            <a:r>
              <a:rPr lang="el-GR" sz="2000" i="1" dirty="0" smtClean="0">
                <a:solidFill>
                  <a:schemeClr val="bg1"/>
                </a:solidFill>
              </a:rPr>
              <a:t>)</a:t>
            </a:r>
            <a:r>
              <a:rPr lang="de-DE" sz="2000" i="1" dirty="0" smtClean="0">
                <a:solidFill>
                  <a:schemeClr val="bg1"/>
                </a:solidFill>
              </a:rPr>
              <a:t> </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4. </a:t>
            </a:r>
            <a:r>
              <a:rPr lang="de-DE" sz="2000" i="1" dirty="0" smtClean="0">
                <a:solidFill>
                  <a:schemeClr val="bg1"/>
                </a:solidFill>
              </a:rPr>
              <a:t>Engel Singen  Jubellider.</a:t>
            </a:r>
            <a:r>
              <a:rPr lang="en-US" sz="2000" i="1" dirty="0" smtClean="0">
                <a:solidFill>
                  <a:schemeClr val="bg1"/>
                </a:solidFill>
              </a:rPr>
              <a:t>  </a:t>
            </a:r>
            <a:r>
              <a:rPr lang="de-DE" sz="2000" i="1" dirty="0" smtClean="0">
                <a:solidFill>
                  <a:schemeClr val="bg1"/>
                </a:solidFill>
              </a:rPr>
              <a:t> </a:t>
            </a:r>
            <a:r>
              <a:rPr lang="el-GR" sz="2000" i="1" dirty="0" smtClean="0">
                <a:solidFill>
                  <a:schemeClr val="bg1"/>
                </a:solidFill>
              </a:rPr>
              <a:t>(</a:t>
            </a:r>
            <a:r>
              <a:rPr lang="en-US" sz="2000" i="1" dirty="0" smtClean="0">
                <a:solidFill>
                  <a:schemeClr val="bg1"/>
                </a:solidFill>
              </a:rPr>
              <a:t>V</a:t>
            </a:r>
            <a:r>
              <a:rPr lang="de-DE" sz="2000" i="1" dirty="0" err="1" smtClean="0">
                <a:solidFill>
                  <a:schemeClr val="bg1"/>
                </a:solidFill>
              </a:rPr>
              <a:t>olksweise</a:t>
            </a:r>
            <a:r>
              <a:rPr lang="de-DE" sz="2000" i="1" dirty="0" smtClean="0">
                <a:solidFill>
                  <a:schemeClr val="bg1"/>
                </a:solidFill>
              </a:rPr>
              <a:t>  aus Frankeich</a:t>
            </a:r>
            <a:r>
              <a:rPr lang="el-GR" sz="2000" i="1" dirty="0" smtClean="0">
                <a:solidFill>
                  <a:schemeClr val="bg1"/>
                </a:solidFill>
              </a:rPr>
              <a:t>)</a:t>
            </a:r>
            <a:br>
              <a:rPr lang="el-GR" sz="2000" i="1" dirty="0" smtClean="0">
                <a:solidFill>
                  <a:schemeClr val="bg1"/>
                </a:solidFill>
              </a:rPr>
            </a:br>
            <a:r>
              <a:rPr lang="de-DE" sz="2000" i="1" dirty="0" smtClean="0">
                <a:solidFill>
                  <a:schemeClr val="bg1"/>
                </a:solidFill>
              </a:rPr>
              <a:t> </a:t>
            </a:r>
            <a:r>
              <a:rPr lang="el-GR" sz="2000" i="1" dirty="0" smtClean="0">
                <a:solidFill>
                  <a:schemeClr val="bg1"/>
                </a:solidFill>
              </a:rPr>
              <a:t/>
            </a:r>
            <a:br>
              <a:rPr lang="el-GR" sz="2000" i="1" dirty="0" smtClean="0">
                <a:solidFill>
                  <a:schemeClr val="bg1"/>
                </a:solidFill>
              </a:rPr>
            </a:br>
            <a:r>
              <a:rPr lang="el-GR" sz="1800" i="1" dirty="0" smtClean="0">
                <a:solidFill>
                  <a:schemeClr val="bg1"/>
                </a:solidFill>
              </a:rPr>
              <a:t>Διδασκαλία : Αναστάσιος Δέλιος ,Αναστάσιος </a:t>
            </a:r>
            <a:r>
              <a:rPr lang="el-GR" sz="1800" i="1" dirty="0" err="1" smtClean="0">
                <a:solidFill>
                  <a:schemeClr val="bg1"/>
                </a:solidFill>
              </a:rPr>
              <a:t>Ευδοκίου</a:t>
            </a:r>
            <a:r>
              <a:rPr lang="el-GR" sz="1800" i="1" dirty="0" smtClean="0">
                <a:solidFill>
                  <a:schemeClr val="bg1"/>
                </a:solidFill>
              </a:rPr>
              <a:t> ,Αντώνιος </a:t>
            </a:r>
            <a:r>
              <a:rPr lang="el-GR" sz="1800" i="1" dirty="0" err="1" smtClean="0">
                <a:solidFill>
                  <a:schemeClr val="bg1"/>
                </a:solidFill>
              </a:rPr>
              <a:t>Μιτζής</a:t>
            </a:r>
            <a:endParaRPr lang="el-GR" sz="1800" i="1"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357950" y="5572140"/>
            <a:ext cx="2221303" cy="92869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64" y="2500306"/>
            <a:ext cx="9144000" cy="1357322"/>
          </a:xfrm>
        </p:spPr>
        <p:txBody>
          <a:bodyPr>
            <a:noAutofit/>
          </a:bodyPr>
          <a:lstStyle/>
          <a:p>
            <a:r>
              <a:rPr lang="el-GR" sz="2400" i="1" dirty="0" err="1" smtClean="0">
                <a:solidFill>
                  <a:schemeClr val="bg1"/>
                </a:solidFill>
              </a:rPr>
              <a:t>Φωτης</a:t>
            </a:r>
            <a:r>
              <a:rPr lang="el-GR" sz="2400" i="1" dirty="0" smtClean="0">
                <a:solidFill>
                  <a:schemeClr val="bg1"/>
                </a:solidFill>
              </a:rPr>
              <a:t> </a:t>
            </a:r>
            <a:r>
              <a:rPr lang="el-GR" sz="2400" i="1" dirty="0" err="1" smtClean="0">
                <a:solidFill>
                  <a:schemeClr val="bg1"/>
                </a:solidFill>
              </a:rPr>
              <a:t>Κόντογλου</a:t>
            </a:r>
            <a:r>
              <a:rPr lang="el-GR" sz="2400" i="1" dirty="0" smtClean="0">
                <a:solidFill>
                  <a:schemeClr val="bg1"/>
                </a:solidFill>
              </a:rPr>
              <a:t>  «το βλογημένο μαντρί» </a:t>
            </a:r>
            <a:br>
              <a:rPr lang="el-GR" sz="2400" i="1" dirty="0" smtClean="0">
                <a:solidFill>
                  <a:schemeClr val="bg1"/>
                </a:solidFill>
              </a:rPr>
            </a:br>
            <a:r>
              <a:rPr lang="el-GR" sz="2400" i="1" dirty="0" smtClean="0">
                <a:solidFill>
                  <a:schemeClr val="bg1"/>
                </a:solidFill>
              </a:rPr>
              <a:t>β’ μέρος</a:t>
            </a:r>
            <a:r>
              <a:rPr lang="el-GR" sz="1800" i="1" dirty="0" smtClean="0">
                <a:solidFill>
                  <a:schemeClr val="bg1"/>
                </a:solidFill>
              </a:rPr>
              <a:t/>
            </a:r>
            <a:br>
              <a:rPr lang="el-GR" sz="1800" i="1" dirty="0" smtClean="0">
                <a:solidFill>
                  <a:schemeClr val="bg1"/>
                </a:solidFill>
              </a:rPr>
            </a:br>
            <a:r>
              <a:rPr lang="el-GR" sz="1800" i="1" dirty="0" smtClean="0">
                <a:solidFill>
                  <a:schemeClr val="bg1"/>
                </a:solidFill>
              </a:rPr>
              <a:t>διαβάζουν οι μαθητές</a:t>
            </a:r>
            <a:br>
              <a:rPr lang="el-GR" sz="1800" i="1" dirty="0" smtClean="0">
                <a:solidFill>
                  <a:schemeClr val="bg1"/>
                </a:solidFill>
              </a:rPr>
            </a:br>
            <a:r>
              <a:rPr lang="el-GR" sz="1800" i="1" dirty="0" smtClean="0">
                <a:solidFill>
                  <a:schemeClr val="bg1"/>
                </a:solidFill>
              </a:rPr>
              <a:t/>
            </a:r>
            <a:br>
              <a:rPr lang="el-GR" sz="1800" i="1" dirty="0" smtClean="0">
                <a:solidFill>
                  <a:schemeClr val="bg1"/>
                </a:solidFill>
              </a:rPr>
            </a:br>
            <a:r>
              <a:rPr lang="el-GR" sz="1800" i="1" dirty="0" smtClean="0">
                <a:solidFill>
                  <a:schemeClr val="bg1"/>
                </a:solidFill>
              </a:rPr>
              <a:t>Μάριος </a:t>
            </a:r>
            <a:r>
              <a:rPr lang="el-GR" sz="1800" i="1" dirty="0" err="1" smtClean="0">
                <a:solidFill>
                  <a:schemeClr val="bg1"/>
                </a:solidFill>
              </a:rPr>
              <a:t>Σιχλιμίρης</a:t>
            </a:r>
            <a:r>
              <a:rPr lang="el-GR" sz="1800" i="1" dirty="0" smtClean="0">
                <a:solidFill>
                  <a:schemeClr val="bg1"/>
                </a:solidFill>
              </a:rPr>
              <a:t>  (Β1 Λυκείου)</a:t>
            </a:r>
            <a:br>
              <a:rPr lang="el-GR" sz="1800" i="1" dirty="0" smtClean="0">
                <a:solidFill>
                  <a:schemeClr val="bg1"/>
                </a:solidFill>
              </a:rPr>
            </a:br>
            <a:r>
              <a:rPr lang="el-GR" sz="1800" i="1" dirty="0" smtClean="0">
                <a:solidFill>
                  <a:schemeClr val="bg1"/>
                </a:solidFill>
              </a:rPr>
              <a:t>Ιορδάνης </a:t>
            </a:r>
            <a:r>
              <a:rPr lang="el-GR" sz="1800" i="1" dirty="0" err="1" smtClean="0">
                <a:solidFill>
                  <a:schemeClr val="bg1"/>
                </a:solidFill>
              </a:rPr>
              <a:t>Νταϊάκης</a:t>
            </a:r>
            <a:r>
              <a:rPr lang="el-GR" sz="1800" i="1" dirty="0" smtClean="0">
                <a:solidFill>
                  <a:schemeClr val="bg1"/>
                </a:solidFill>
              </a:rPr>
              <a:t> (Α2Λυκείου)</a:t>
            </a:r>
            <a:br>
              <a:rPr lang="el-GR" sz="1800" i="1" dirty="0" smtClean="0">
                <a:solidFill>
                  <a:schemeClr val="bg1"/>
                </a:solidFill>
              </a:rPr>
            </a:br>
            <a:r>
              <a:rPr lang="el-GR" sz="1800" i="1" dirty="0" smtClean="0">
                <a:solidFill>
                  <a:schemeClr val="bg1"/>
                </a:solidFill>
              </a:rPr>
              <a:t>Άννα </a:t>
            </a:r>
            <a:r>
              <a:rPr lang="el-GR" sz="1800" i="1" dirty="0" err="1" smtClean="0">
                <a:solidFill>
                  <a:schemeClr val="bg1"/>
                </a:solidFill>
              </a:rPr>
              <a:t>Δράζιου</a:t>
            </a:r>
            <a:r>
              <a:rPr lang="el-GR" sz="1800" i="1" dirty="0" smtClean="0">
                <a:solidFill>
                  <a:schemeClr val="bg1"/>
                </a:solidFill>
              </a:rPr>
              <a:t> (</a:t>
            </a:r>
            <a:r>
              <a:rPr lang="el-GR" sz="1800" i="1" dirty="0" err="1" smtClean="0">
                <a:solidFill>
                  <a:schemeClr val="bg1"/>
                </a:solidFill>
              </a:rPr>
              <a:t>γ1</a:t>
            </a:r>
            <a:r>
              <a:rPr lang="el-GR" sz="1800" i="1" dirty="0" smtClean="0">
                <a:solidFill>
                  <a:schemeClr val="bg1"/>
                </a:solidFill>
              </a:rPr>
              <a:t> Γυμνασίου)</a:t>
            </a:r>
            <a:br>
              <a:rPr lang="el-GR" sz="1800" i="1" dirty="0" smtClean="0">
                <a:solidFill>
                  <a:schemeClr val="bg1"/>
                </a:solidFill>
              </a:rPr>
            </a:br>
            <a:r>
              <a:rPr lang="el-GR" sz="1800" i="1" dirty="0" smtClean="0">
                <a:solidFill>
                  <a:schemeClr val="bg1"/>
                </a:solidFill>
              </a:rPr>
              <a:t>Μαίρη </a:t>
            </a:r>
            <a:r>
              <a:rPr lang="el-GR" sz="1800" i="1" dirty="0" err="1" smtClean="0">
                <a:solidFill>
                  <a:schemeClr val="bg1"/>
                </a:solidFill>
              </a:rPr>
              <a:t>Βογιατζόγλου</a:t>
            </a:r>
            <a:r>
              <a:rPr lang="el-GR" sz="1800" i="1" dirty="0" smtClean="0">
                <a:solidFill>
                  <a:schemeClr val="bg1"/>
                </a:solidFill>
              </a:rPr>
              <a:t> (</a:t>
            </a:r>
            <a:r>
              <a:rPr lang="el-GR" sz="1800" i="1" dirty="0" err="1" smtClean="0">
                <a:solidFill>
                  <a:schemeClr val="bg1"/>
                </a:solidFill>
              </a:rPr>
              <a:t>γ1</a:t>
            </a:r>
            <a:r>
              <a:rPr lang="el-GR" sz="1800" i="1" dirty="0" smtClean="0">
                <a:solidFill>
                  <a:schemeClr val="bg1"/>
                </a:solidFill>
              </a:rPr>
              <a:t> Γυμνασίου)</a:t>
            </a:r>
            <a:br>
              <a:rPr lang="el-GR" sz="1800" i="1" dirty="0" smtClean="0">
                <a:solidFill>
                  <a:schemeClr val="bg1"/>
                </a:solidFill>
              </a:rPr>
            </a:br>
            <a:r>
              <a:rPr lang="el-GR" sz="1800" i="1" dirty="0" smtClean="0">
                <a:solidFill>
                  <a:schemeClr val="bg1"/>
                </a:solidFill>
              </a:rPr>
              <a:t> </a:t>
            </a:r>
            <a:r>
              <a:rPr lang="el-GR" sz="1800" dirty="0" smtClean="0">
                <a:solidFill>
                  <a:schemeClr val="bg1"/>
                </a:solidFill>
              </a:rPr>
              <a:t/>
            </a:r>
            <a:br>
              <a:rPr lang="el-GR" sz="1800" dirty="0" smtClean="0">
                <a:solidFill>
                  <a:schemeClr val="bg1"/>
                </a:solidFill>
              </a:rPr>
            </a:br>
            <a:r>
              <a:rPr lang="el-GR" sz="1800" i="1" dirty="0" smtClean="0">
                <a:solidFill>
                  <a:schemeClr val="bg1"/>
                </a:solidFill>
              </a:rPr>
              <a:t>Διδασκαλία: Ιωάννα </a:t>
            </a:r>
            <a:r>
              <a:rPr lang="el-GR" sz="1800" i="1" dirty="0" err="1" smtClean="0">
                <a:solidFill>
                  <a:schemeClr val="bg1"/>
                </a:solidFill>
              </a:rPr>
              <a:t>Τσακιρίδου</a:t>
            </a:r>
            <a:r>
              <a:rPr lang="el-GR" sz="1800" i="1" dirty="0" smtClean="0">
                <a:solidFill>
                  <a:schemeClr val="bg1"/>
                </a:solidFill>
              </a:rPr>
              <a:t> </a:t>
            </a:r>
            <a:r>
              <a:rPr lang="el-GR" sz="1800" i="1" dirty="0" smtClean="0">
                <a:solidFill>
                  <a:schemeClr val="bg1"/>
                </a:solidFill>
              </a:rPr>
              <a:t>–Ηρακλής </a:t>
            </a:r>
            <a:r>
              <a:rPr lang="el-GR" sz="1800" i="1" dirty="0" err="1" smtClean="0">
                <a:solidFill>
                  <a:schemeClr val="bg1"/>
                </a:solidFill>
              </a:rPr>
              <a:t>Χατζηιωαννίδης</a:t>
            </a:r>
            <a:endParaRPr lang="el-GR" sz="1800"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357950" y="5286388"/>
            <a:ext cx="2221303" cy="928694"/>
          </a:xfrm>
          <a:prstGeom prst="rect">
            <a:avLst/>
          </a:prstGeom>
          <a:noFill/>
        </p:spPr>
      </p:pic>
      <p:pic>
        <p:nvPicPr>
          <p:cNvPr id="3077" name="Picture 5" descr="C:\Documents and Settings\user\Επιφάνεια εργασίας\eikones kontoglou\kontoglou1.jpg"/>
          <p:cNvPicPr>
            <a:picLocks noChangeAspect="1" noChangeArrowheads="1"/>
          </p:cNvPicPr>
          <p:nvPr/>
        </p:nvPicPr>
        <p:blipFill>
          <a:blip r:embed="rId5" cstate="print"/>
          <a:srcRect/>
          <a:stretch>
            <a:fillRect/>
          </a:stretch>
        </p:blipFill>
        <p:spPr bwMode="auto">
          <a:xfrm>
            <a:off x="6786578" y="1857364"/>
            <a:ext cx="1890909" cy="264320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Επιφάνεια εργασίας\tzaki 1.jpg"/>
          <p:cNvPicPr>
            <a:picLocks noChangeAspect="1" noChangeArrowheads="1"/>
          </p:cNvPicPr>
          <p:nvPr/>
        </p:nvPicPr>
        <p:blipFill>
          <a:blip r:embed="rId2" cstate="print"/>
          <a:srcRect/>
          <a:stretch>
            <a:fillRect/>
          </a:stretch>
        </p:blipFill>
        <p:spPr bwMode="auto">
          <a:xfrm>
            <a:off x="428596" y="357166"/>
            <a:ext cx="4632337" cy="3082610"/>
          </a:xfrm>
          <a:prstGeom prst="rect">
            <a:avLst/>
          </a:prstGeom>
          <a:noFill/>
        </p:spPr>
      </p:pic>
      <p:pic>
        <p:nvPicPr>
          <p:cNvPr id="1028" name="Picture 4" descr="C:\Documents and Settings\user\Επιφάνεια εργασίας\Kontoglou 2.jpg"/>
          <p:cNvPicPr>
            <a:picLocks noChangeAspect="1" noChangeArrowheads="1"/>
          </p:cNvPicPr>
          <p:nvPr/>
        </p:nvPicPr>
        <p:blipFill>
          <a:blip r:embed="rId3" cstate="print"/>
          <a:srcRect/>
          <a:stretch>
            <a:fillRect/>
          </a:stretch>
        </p:blipFill>
        <p:spPr bwMode="auto">
          <a:xfrm>
            <a:off x="5500694" y="3571876"/>
            <a:ext cx="3410254" cy="29115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Επιφάνεια εργασίας\Nikos Giamalis\πρωτοχρonia gia xenos  4.jpg"/>
          <p:cNvPicPr>
            <a:picLocks noChangeAspect="1" noChangeArrowheads="1"/>
          </p:cNvPicPr>
          <p:nvPr/>
        </p:nvPicPr>
        <p:blipFill>
          <a:blip r:embed="rId2" cstate="print"/>
          <a:srcRect/>
          <a:stretch>
            <a:fillRect/>
          </a:stretch>
        </p:blipFill>
        <p:spPr bwMode="auto">
          <a:xfrm>
            <a:off x="2500298" y="1285860"/>
            <a:ext cx="3975244" cy="250033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Επιφάνεια εργασίας\Nikos Giamalis\πρωτοχρonia gia xenos  3.jpg"/>
          <p:cNvPicPr>
            <a:picLocks noChangeAspect="1" noChangeArrowheads="1"/>
          </p:cNvPicPr>
          <p:nvPr/>
        </p:nvPicPr>
        <p:blipFill>
          <a:blip r:embed="rId2" cstate="print"/>
          <a:srcRect/>
          <a:stretch>
            <a:fillRect/>
          </a:stretch>
        </p:blipFill>
        <p:spPr bwMode="auto">
          <a:xfrm>
            <a:off x="928662" y="1000108"/>
            <a:ext cx="2143140" cy="2755146"/>
          </a:xfrm>
          <a:prstGeom prst="rect">
            <a:avLst/>
          </a:prstGeom>
          <a:noFill/>
        </p:spPr>
      </p:pic>
      <p:pic>
        <p:nvPicPr>
          <p:cNvPr id="5" name="Picture 2" descr="C:\Documents and Settings\user\Επιφάνεια εργασίας\Nikos Giamalis\tzaki 1.jpg"/>
          <p:cNvPicPr>
            <a:picLocks noChangeAspect="1" noChangeArrowheads="1"/>
          </p:cNvPicPr>
          <p:nvPr/>
        </p:nvPicPr>
        <p:blipFill>
          <a:blip r:embed="rId3" cstate="print"/>
          <a:srcRect/>
          <a:stretch>
            <a:fillRect/>
          </a:stretch>
        </p:blipFill>
        <p:spPr bwMode="auto">
          <a:xfrm>
            <a:off x="4786314" y="2928934"/>
            <a:ext cx="3786214" cy="251955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C:\Documents and Settings\user\Επιφάνεια εργασίας\eikones kontoglou\image0007v.jpg"/>
          <p:cNvPicPr>
            <a:picLocks noChangeAspect="1" noChangeArrowheads="1"/>
          </p:cNvPicPr>
          <p:nvPr/>
        </p:nvPicPr>
        <p:blipFill>
          <a:blip r:embed="rId2" cstate="print"/>
          <a:srcRect/>
          <a:stretch>
            <a:fillRect/>
          </a:stretch>
        </p:blipFill>
        <p:spPr bwMode="auto">
          <a:xfrm>
            <a:off x="3214646" y="3071810"/>
            <a:ext cx="5929354" cy="3500462"/>
          </a:xfrm>
          <a:prstGeom prst="rect">
            <a:avLst/>
          </a:prstGeom>
          <a:noFill/>
        </p:spPr>
      </p:pic>
      <p:pic>
        <p:nvPicPr>
          <p:cNvPr id="5" name="Picture 5" descr="C:\Documents and Settings\user\Επιφάνεια εργασίας\eikones kontoglou\kontoglou1.jpg"/>
          <p:cNvPicPr>
            <a:picLocks noChangeAspect="1" noChangeArrowheads="1"/>
          </p:cNvPicPr>
          <p:nvPr/>
        </p:nvPicPr>
        <p:blipFill>
          <a:blip r:embed="rId3" cstate="print"/>
          <a:srcRect/>
          <a:stretch>
            <a:fillRect/>
          </a:stretch>
        </p:blipFill>
        <p:spPr bwMode="auto">
          <a:xfrm>
            <a:off x="285720" y="214290"/>
            <a:ext cx="2657475" cy="37147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C:\Documents and Settings\user\Επιφάνεια εργασίας\eikones kontoglou\kontoglou1.jpg"/>
          <p:cNvPicPr>
            <a:picLocks noChangeAspect="1" noChangeArrowheads="1"/>
          </p:cNvPicPr>
          <p:nvPr/>
        </p:nvPicPr>
        <p:blipFill>
          <a:blip r:embed="rId2" cstate="print"/>
          <a:srcRect/>
          <a:stretch>
            <a:fillRect/>
          </a:stretch>
        </p:blipFill>
        <p:spPr bwMode="auto">
          <a:xfrm>
            <a:off x="6143636" y="2214554"/>
            <a:ext cx="2657475" cy="3714750"/>
          </a:xfrm>
          <a:prstGeom prst="rect">
            <a:avLst/>
          </a:prstGeom>
          <a:noFill/>
        </p:spPr>
      </p:pic>
      <p:pic>
        <p:nvPicPr>
          <p:cNvPr id="6" name="Picture 2" descr="C:\Documents and Settings\user\Επιφάνεια εργασίας\eikones kontoglou\1311105.jpg"/>
          <p:cNvPicPr>
            <a:picLocks noChangeAspect="1" noChangeArrowheads="1"/>
          </p:cNvPicPr>
          <p:nvPr/>
        </p:nvPicPr>
        <p:blipFill>
          <a:blip r:embed="rId3" cstate="print"/>
          <a:srcRect/>
          <a:stretch>
            <a:fillRect/>
          </a:stretch>
        </p:blipFill>
        <p:spPr bwMode="auto">
          <a:xfrm>
            <a:off x="214282" y="285727"/>
            <a:ext cx="5572164" cy="420012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user\Επιφάνεια εργασίας\Kontoglou 2.jpg"/>
          <p:cNvPicPr>
            <a:picLocks noChangeAspect="1" noChangeArrowheads="1"/>
          </p:cNvPicPr>
          <p:nvPr/>
        </p:nvPicPr>
        <p:blipFill>
          <a:blip r:embed="rId2" cstate="print"/>
          <a:srcRect/>
          <a:stretch>
            <a:fillRect/>
          </a:stretch>
        </p:blipFill>
        <p:spPr bwMode="auto">
          <a:xfrm>
            <a:off x="1000100" y="500042"/>
            <a:ext cx="6762744" cy="577369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71810"/>
            <a:ext cx="9144000" cy="857256"/>
          </a:xfrm>
        </p:spPr>
        <p:txBody>
          <a:bodyPr>
            <a:noAutofit/>
          </a:bodyPr>
          <a:lstStyle/>
          <a:p>
            <a:r>
              <a:rPr lang="el-GR" sz="2800" i="1" dirty="0" smtClean="0">
                <a:solidFill>
                  <a:schemeClr val="bg1"/>
                </a:solidFill>
              </a:rPr>
              <a:t>Ορχήστρα  και Χορωδία </a:t>
            </a:r>
            <a:br>
              <a:rPr lang="el-GR" sz="2800" i="1" dirty="0" smtClean="0">
                <a:solidFill>
                  <a:schemeClr val="bg1"/>
                </a:solidFill>
              </a:rPr>
            </a:br>
            <a:r>
              <a:rPr lang="el-GR" sz="2800" i="1" dirty="0" smtClean="0">
                <a:solidFill>
                  <a:schemeClr val="bg1"/>
                </a:solidFill>
              </a:rPr>
              <a:t> </a:t>
            </a: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Ave Maria</a:t>
            </a:r>
            <a:r>
              <a:rPr lang="el-GR" sz="2000" i="1" dirty="0" smtClean="0">
                <a:solidFill>
                  <a:schemeClr val="bg1"/>
                </a:solidFill>
              </a:rPr>
              <a:t>        </a:t>
            </a:r>
            <a:r>
              <a:rPr lang="en-US" sz="2000" i="1" dirty="0" err="1" smtClean="0">
                <a:solidFill>
                  <a:schemeClr val="bg1"/>
                </a:solidFill>
              </a:rPr>
              <a:t>Caccini</a:t>
            </a: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Διεύθυνση Ορχήστρας: Δημήτρης </a:t>
            </a:r>
            <a:r>
              <a:rPr lang="el-GR" sz="2000" i="1" dirty="0" err="1" smtClean="0">
                <a:solidFill>
                  <a:schemeClr val="bg1"/>
                </a:solidFill>
              </a:rPr>
              <a:t>Δοξάκης</a:t>
            </a:r>
            <a:r>
              <a:rPr lang="el-GR" sz="2000" i="1" dirty="0" smtClean="0">
                <a:solidFill>
                  <a:schemeClr val="bg1"/>
                </a:solidFill>
              </a:rPr>
              <a:t> </a:t>
            </a:r>
            <a:br>
              <a:rPr lang="el-GR" sz="2000" i="1" dirty="0" smtClean="0">
                <a:solidFill>
                  <a:schemeClr val="bg1"/>
                </a:solidFill>
              </a:rPr>
            </a:br>
            <a:r>
              <a:rPr lang="el-GR" sz="2000" i="1" dirty="0" smtClean="0">
                <a:solidFill>
                  <a:schemeClr val="bg1"/>
                </a:solidFill>
              </a:rPr>
              <a:t>Διδασκαλία Χορωδίας :Αλεξάνδρα Παπαδοπούλου-</a:t>
            </a:r>
            <a:r>
              <a:rPr lang="el-GR" sz="2000" i="1" dirty="0" err="1" smtClean="0">
                <a:solidFill>
                  <a:schemeClr val="bg1"/>
                </a:solidFill>
              </a:rPr>
              <a:t>Τετερίνα</a:t>
            </a:r>
            <a:r>
              <a:rPr lang="el-GR" sz="2000" i="1" dirty="0" smtClean="0">
                <a:solidFill>
                  <a:schemeClr val="bg1"/>
                </a:solidFill>
              </a:rPr>
              <a:t> </a:t>
            </a:r>
            <a:br>
              <a:rPr lang="el-GR" sz="2000" i="1" dirty="0" smtClean="0">
                <a:solidFill>
                  <a:schemeClr val="bg1"/>
                </a:solidFill>
              </a:rPr>
            </a:br>
            <a:r>
              <a:rPr lang="el-GR" sz="2000" i="1" dirty="0" smtClean="0">
                <a:solidFill>
                  <a:schemeClr val="bg1"/>
                </a:solidFill>
              </a:rPr>
              <a:t/>
            </a:r>
            <a:br>
              <a:rPr lang="el-GR" sz="2000" i="1" dirty="0" smtClean="0">
                <a:solidFill>
                  <a:schemeClr val="bg1"/>
                </a:solidFill>
              </a:rPr>
            </a:br>
            <a:r>
              <a:rPr lang="el-GR" sz="2000" i="1" dirty="0" smtClean="0">
                <a:solidFill>
                  <a:schemeClr val="bg1"/>
                </a:solidFill>
              </a:rPr>
              <a:t>Καθηγητές:  Νικολέτα </a:t>
            </a:r>
            <a:r>
              <a:rPr lang="el-GR" sz="2000" i="1" dirty="0" err="1" smtClean="0">
                <a:solidFill>
                  <a:schemeClr val="bg1"/>
                </a:solidFill>
              </a:rPr>
              <a:t>Μυρίδου</a:t>
            </a:r>
            <a:r>
              <a:rPr lang="el-GR" sz="2000" i="1" dirty="0" smtClean="0">
                <a:solidFill>
                  <a:schemeClr val="bg1"/>
                </a:solidFill>
              </a:rPr>
              <a:t> , Αγγελική </a:t>
            </a:r>
            <a:r>
              <a:rPr lang="el-GR" sz="2000" i="1" dirty="0" err="1" smtClean="0">
                <a:solidFill>
                  <a:schemeClr val="bg1"/>
                </a:solidFill>
              </a:rPr>
              <a:t>Βλάχου</a:t>
            </a:r>
            <a:r>
              <a:rPr lang="el-GR" sz="2000" i="1" dirty="0" smtClean="0">
                <a:solidFill>
                  <a:schemeClr val="bg1"/>
                </a:solidFill>
              </a:rPr>
              <a:t>, Βασίλης </a:t>
            </a:r>
            <a:r>
              <a:rPr lang="el-GR" sz="2000" i="1" dirty="0" err="1" smtClean="0">
                <a:solidFill>
                  <a:schemeClr val="bg1"/>
                </a:solidFill>
              </a:rPr>
              <a:t>Τριανταφύλλου</a:t>
            </a:r>
            <a:r>
              <a:rPr lang="el-GR" sz="2000" i="1" dirty="0" smtClean="0">
                <a:solidFill>
                  <a:schemeClr val="bg1"/>
                </a:solidFill>
              </a:rPr>
              <a:t>, Κων/νος Μόσχου, Χρήστος </a:t>
            </a:r>
            <a:r>
              <a:rPr lang="el-GR" sz="2000" i="1" dirty="0" err="1" smtClean="0">
                <a:solidFill>
                  <a:schemeClr val="bg1"/>
                </a:solidFill>
              </a:rPr>
              <a:t>Σαγώνας</a:t>
            </a:r>
            <a:r>
              <a:rPr lang="el-GR" sz="2000" i="1" dirty="0" smtClean="0">
                <a:solidFill>
                  <a:schemeClr val="bg1"/>
                </a:solidFill>
              </a:rPr>
              <a:t> , Γαβριήλ Παυλίδης, Χρύσα </a:t>
            </a:r>
            <a:r>
              <a:rPr lang="el-GR" sz="2000" i="1" dirty="0" err="1" smtClean="0">
                <a:solidFill>
                  <a:schemeClr val="bg1"/>
                </a:solidFill>
              </a:rPr>
              <a:t>Σκαμνιώτου</a:t>
            </a:r>
            <a:r>
              <a:rPr lang="el-GR" sz="2000" i="1" dirty="0" smtClean="0">
                <a:solidFill>
                  <a:schemeClr val="bg1"/>
                </a:solidFill>
              </a:rPr>
              <a:t> , Ευαγγελία Σπυράκου</a:t>
            </a:r>
            <a:br>
              <a:rPr lang="el-GR" sz="2000" i="1" dirty="0" smtClean="0">
                <a:solidFill>
                  <a:schemeClr val="bg1"/>
                </a:solidFill>
              </a:rPr>
            </a:br>
            <a:r>
              <a:rPr lang="el-GR" sz="2000" i="1" dirty="0" smtClean="0">
                <a:solidFill>
                  <a:schemeClr val="bg1"/>
                </a:solidFill>
              </a:rPr>
              <a:t> </a:t>
            </a:r>
            <a:endParaRPr lang="el-GR" sz="2000" i="1"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357950" y="5286388"/>
            <a:ext cx="2221303" cy="92869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71810"/>
            <a:ext cx="9144000" cy="857256"/>
          </a:xfrm>
        </p:spPr>
        <p:txBody>
          <a:bodyPr>
            <a:noAutofit/>
          </a:bodyPr>
          <a:lstStyle/>
          <a:p>
            <a:r>
              <a:rPr lang="el-GR" sz="2800" i="1" dirty="0" smtClean="0">
                <a:solidFill>
                  <a:schemeClr val="bg1"/>
                </a:solidFill>
              </a:rPr>
              <a:t>Χορωδία Βυζαντινού Χορού </a:t>
            </a:r>
            <a:r>
              <a:rPr lang="en-US" sz="2800" i="1" dirty="0" smtClean="0">
                <a:solidFill>
                  <a:schemeClr val="bg1"/>
                </a:solidFill>
              </a:rPr>
              <a:t/>
            </a:r>
            <a:br>
              <a:rPr lang="en-US" sz="2800" i="1" dirty="0" smtClean="0">
                <a:solidFill>
                  <a:schemeClr val="bg1"/>
                </a:solidFill>
              </a:rPr>
            </a:b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1.</a:t>
            </a:r>
            <a:r>
              <a:rPr lang="el-GR" sz="2000" i="1" dirty="0" smtClean="0">
                <a:solidFill>
                  <a:schemeClr val="bg1"/>
                </a:solidFill>
              </a:rPr>
              <a:t>«Χριστός Γεννάται Δοξάσατε», </a:t>
            </a:r>
            <a:r>
              <a:rPr lang="el-GR" sz="2000" i="1" dirty="0" err="1" smtClean="0">
                <a:solidFill>
                  <a:schemeClr val="bg1"/>
                </a:solidFill>
              </a:rPr>
              <a:t>Καταβασίες</a:t>
            </a:r>
            <a:r>
              <a:rPr lang="el-GR" sz="2000" i="1" dirty="0" smtClean="0">
                <a:solidFill>
                  <a:schemeClr val="bg1"/>
                </a:solidFill>
              </a:rPr>
              <a:t> Χριστουγέννων  </a:t>
            </a:r>
            <a:r>
              <a:rPr lang="el-GR" sz="2000" i="1" dirty="0" err="1" smtClean="0">
                <a:solidFill>
                  <a:schemeClr val="bg1"/>
                </a:solidFill>
              </a:rPr>
              <a:t>Α΄και</a:t>
            </a:r>
            <a:r>
              <a:rPr lang="el-GR" sz="2000" i="1" dirty="0" smtClean="0">
                <a:solidFill>
                  <a:schemeClr val="bg1"/>
                </a:solidFill>
              </a:rPr>
              <a:t> </a:t>
            </a:r>
            <a:r>
              <a:rPr lang="el-GR" sz="2000" i="1" dirty="0" err="1" smtClean="0">
                <a:solidFill>
                  <a:schemeClr val="bg1"/>
                </a:solidFill>
              </a:rPr>
              <a:t>Γ΄ωδές</a:t>
            </a:r>
            <a:r>
              <a:rPr lang="el-GR" sz="2000" i="1" dirty="0" smtClean="0">
                <a:solidFill>
                  <a:schemeClr val="bg1"/>
                </a:solidFill>
              </a:rPr>
              <a:t>- Ήχος Πρώτος </a:t>
            </a:r>
            <a:r>
              <a:rPr lang="en-US" sz="2000" i="1" dirty="0" smtClean="0">
                <a:solidFill>
                  <a:schemeClr val="bg1"/>
                </a:solidFill>
              </a:rPr>
              <a:t/>
            </a:r>
            <a:br>
              <a:rPr lang="en-US" sz="2000" i="1" dirty="0" smtClean="0">
                <a:solidFill>
                  <a:schemeClr val="bg1"/>
                </a:solidFill>
              </a:rPr>
            </a:b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2.</a:t>
            </a:r>
            <a:r>
              <a:rPr lang="el-GR" sz="2000" i="1" dirty="0" smtClean="0">
                <a:solidFill>
                  <a:schemeClr val="bg1"/>
                </a:solidFill>
              </a:rPr>
              <a:t>«Λαθών </a:t>
            </a:r>
            <a:r>
              <a:rPr lang="el-GR" sz="2000" i="1" dirty="0" err="1" smtClean="0">
                <a:solidFill>
                  <a:schemeClr val="bg1"/>
                </a:solidFill>
              </a:rPr>
              <a:t>Ετέχθης</a:t>
            </a:r>
            <a:r>
              <a:rPr lang="el-GR" sz="2000" i="1" dirty="0" smtClean="0">
                <a:solidFill>
                  <a:schemeClr val="bg1"/>
                </a:solidFill>
              </a:rPr>
              <a:t> </a:t>
            </a:r>
            <a:r>
              <a:rPr lang="el-GR" sz="2000" i="1" dirty="0" err="1" smtClean="0">
                <a:solidFill>
                  <a:schemeClr val="bg1"/>
                </a:solidFill>
              </a:rPr>
              <a:t>υπο</a:t>
            </a:r>
            <a:r>
              <a:rPr lang="el-GR" sz="2000" i="1" dirty="0" smtClean="0">
                <a:solidFill>
                  <a:schemeClr val="bg1"/>
                </a:solidFill>
              </a:rPr>
              <a:t> το σπήλαιον», Τροπάριο Προφητειών  – Ήχος Πλάγιος του Δευτέρου</a:t>
            </a:r>
            <a:r>
              <a:rPr lang="en-US" sz="2000" i="1" dirty="0" smtClean="0">
                <a:solidFill>
                  <a:schemeClr val="bg1"/>
                </a:solidFill>
              </a:rPr>
              <a:t/>
            </a:r>
            <a:br>
              <a:rPr lang="en-US" sz="2000" i="1" dirty="0" smtClean="0">
                <a:solidFill>
                  <a:schemeClr val="bg1"/>
                </a:solidFill>
              </a:rPr>
            </a:b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3.</a:t>
            </a:r>
            <a:r>
              <a:rPr lang="el-GR" sz="2000" i="1" dirty="0" smtClean="0">
                <a:solidFill>
                  <a:schemeClr val="bg1"/>
                </a:solidFill>
              </a:rPr>
              <a:t>«Δούλοι </a:t>
            </a:r>
            <a:r>
              <a:rPr lang="el-GR" sz="2000" i="1" dirty="0" err="1" smtClean="0">
                <a:solidFill>
                  <a:schemeClr val="bg1"/>
                </a:solidFill>
              </a:rPr>
              <a:t>Κύριον</a:t>
            </a:r>
            <a:r>
              <a:rPr lang="el-GR" sz="2000" i="1" dirty="0" smtClean="0">
                <a:solidFill>
                  <a:schemeClr val="bg1"/>
                </a:solidFill>
              </a:rPr>
              <a:t> », Πολυέλεος -  </a:t>
            </a:r>
            <a:r>
              <a:rPr lang="el-GR" sz="2000" i="1" dirty="0" err="1" smtClean="0">
                <a:solidFill>
                  <a:schemeClr val="bg1"/>
                </a:solidFill>
              </a:rPr>
              <a:t>Ηχος</a:t>
            </a:r>
            <a:r>
              <a:rPr lang="el-GR" sz="2000" i="1" dirty="0" smtClean="0">
                <a:solidFill>
                  <a:schemeClr val="bg1"/>
                </a:solidFill>
              </a:rPr>
              <a:t> Πρώτος </a:t>
            </a:r>
            <a:r>
              <a:rPr lang="en-US" sz="2000" i="1" dirty="0" smtClean="0">
                <a:solidFill>
                  <a:schemeClr val="bg1"/>
                </a:solidFill>
              </a:rPr>
              <a:t/>
            </a:r>
            <a:br>
              <a:rPr lang="en-US" sz="2000" i="1" dirty="0" smtClean="0">
                <a:solidFill>
                  <a:schemeClr val="bg1"/>
                </a:solidFill>
              </a:rPr>
            </a:br>
            <a:r>
              <a:rPr lang="el-GR" sz="2000" i="1" dirty="0" smtClean="0">
                <a:solidFill>
                  <a:schemeClr val="bg1"/>
                </a:solidFill>
              </a:rPr>
              <a:t/>
            </a:r>
            <a:br>
              <a:rPr lang="el-GR" sz="2000" i="1" dirty="0" smtClean="0">
                <a:solidFill>
                  <a:schemeClr val="bg1"/>
                </a:solidFill>
              </a:rPr>
            </a:br>
            <a:r>
              <a:rPr lang="en-US" sz="2000" i="1" dirty="0" smtClean="0">
                <a:solidFill>
                  <a:schemeClr val="bg1"/>
                </a:solidFill>
              </a:rPr>
              <a:t>4.</a:t>
            </a:r>
            <a:r>
              <a:rPr lang="el-GR" sz="2000" i="1" dirty="0" smtClean="0">
                <a:solidFill>
                  <a:schemeClr val="bg1"/>
                </a:solidFill>
              </a:rPr>
              <a:t>«Η Γέννηση Σου Χριστέ ο Θεός Ημών », </a:t>
            </a:r>
            <a:r>
              <a:rPr lang="el-GR" sz="2000" i="1" dirty="0" err="1" smtClean="0">
                <a:solidFill>
                  <a:schemeClr val="bg1"/>
                </a:solidFill>
              </a:rPr>
              <a:t>Απολυτίκιον</a:t>
            </a:r>
            <a:r>
              <a:rPr lang="el-GR" sz="2000" i="1" dirty="0" smtClean="0">
                <a:solidFill>
                  <a:schemeClr val="bg1"/>
                </a:solidFill>
              </a:rPr>
              <a:t>- Ήχος Τέταρτος </a:t>
            </a:r>
            <a:br>
              <a:rPr lang="el-GR" sz="2000" i="1" dirty="0" smtClean="0">
                <a:solidFill>
                  <a:schemeClr val="bg1"/>
                </a:solidFill>
              </a:rPr>
            </a:br>
            <a:r>
              <a:rPr lang="el-GR" sz="2000" i="1" dirty="0" smtClean="0">
                <a:solidFill>
                  <a:schemeClr val="bg1"/>
                </a:solidFill>
              </a:rPr>
              <a:t> </a:t>
            </a:r>
            <a:br>
              <a:rPr lang="el-GR" sz="2000" i="1" dirty="0" smtClean="0">
                <a:solidFill>
                  <a:schemeClr val="bg1"/>
                </a:solidFill>
              </a:rPr>
            </a:br>
            <a:r>
              <a:rPr lang="el-GR" sz="2000" i="1" dirty="0" smtClean="0">
                <a:solidFill>
                  <a:schemeClr val="bg1"/>
                </a:solidFill>
              </a:rPr>
              <a:t>Διδασκαλία –Διεύθυνση : Νικόλαος Στεφανάκης </a:t>
            </a:r>
            <a:endParaRPr lang="el-GR" sz="2000" i="1"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500826" y="5715016"/>
            <a:ext cx="2221303" cy="92869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71810"/>
            <a:ext cx="9144000" cy="857256"/>
          </a:xfrm>
        </p:spPr>
        <p:txBody>
          <a:bodyPr>
            <a:noAutofit/>
          </a:bodyPr>
          <a:lstStyle/>
          <a:p>
            <a:r>
              <a:rPr lang="el-GR" sz="2800" dirty="0" smtClean="0">
                <a:solidFill>
                  <a:schemeClr val="bg1"/>
                </a:solidFill>
              </a:rPr>
              <a:t>Χορωδία Α΄ Γυμνασίου  </a:t>
            </a:r>
            <a:r>
              <a:rPr lang="el-GR" sz="2000" dirty="0" smtClean="0">
                <a:solidFill>
                  <a:schemeClr val="bg1"/>
                </a:solidFill>
              </a:rPr>
              <a:t/>
            </a:r>
            <a:br>
              <a:rPr lang="el-GR" sz="2000" dirty="0" smtClean="0">
                <a:solidFill>
                  <a:schemeClr val="bg1"/>
                </a:solidFill>
              </a:rPr>
            </a:br>
            <a:r>
              <a:rPr lang="el-GR" sz="2000" dirty="0" smtClean="0">
                <a:solidFill>
                  <a:schemeClr val="bg1"/>
                </a:solidFill>
              </a:rPr>
              <a:t> </a:t>
            </a:r>
            <a:br>
              <a:rPr lang="el-GR" sz="2000" dirty="0" smtClean="0">
                <a:solidFill>
                  <a:schemeClr val="bg1"/>
                </a:solidFill>
              </a:rPr>
            </a:br>
            <a:r>
              <a:rPr lang="el-GR" sz="1800" dirty="0" smtClean="0">
                <a:solidFill>
                  <a:schemeClr val="bg1"/>
                </a:solidFill>
              </a:rPr>
              <a:t>1.</a:t>
            </a:r>
            <a:r>
              <a:rPr lang="en-US" sz="1800" dirty="0" smtClean="0">
                <a:solidFill>
                  <a:schemeClr val="bg1"/>
                </a:solidFill>
              </a:rPr>
              <a:t>Rock my soul</a:t>
            </a:r>
            <a:r>
              <a:rPr lang="el-GR" sz="1800" dirty="0" smtClean="0">
                <a:solidFill>
                  <a:schemeClr val="bg1"/>
                </a:solidFill>
              </a:rPr>
              <a:t>. </a:t>
            </a:r>
            <a:r>
              <a:rPr lang="en-US" sz="1800" dirty="0" smtClean="0">
                <a:solidFill>
                  <a:schemeClr val="bg1"/>
                </a:solidFill>
              </a:rPr>
              <a:t>Canon</a:t>
            </a:r>
            <a:r>
              <a:rPr lang="el-GR" sz="1800" dirty="0" smtClean="0">
                <a:solidFill>
                  <a:schemeClr val="bg1"/>
                </a:solidFill>
              </a:rPr>
              <a:t>.</a:t>
            </a:r>
            <a:r>
              <a:rPr lang="en-US" sz="1800" dirty="0" smtClean="0">
                <a:solidFill>
                  <a:schemeClr val="bg1"/>
                </a:solidFill>
              </a:rPr>
              <a:t/>
            </a:r>
            <a:br>
              <a:rPr lang="en-US" sz="1800" dirty="0" smtClean="0">
                <a:solidFill>
                  <a:schemeClr val="bg1"/>
                </a:solidFill>
              </a:rPr>
            </a:br>
            <a:r>
              <a:rPr lang="el-GR" sz="1800" dirty="0" smtClean="0">
                <a:solidFill>
                  <a:schemeClr val="bg1"/>
                </a:solidFill>
              </a:rPr>
              <a:t/>
            </a:r>
            <a:br>
              <a:rPr lang="el-GR" sz="1800" dirty="0" smtClean="0">
                <a:solidFill>
                  <a:schemeClr val="bg1"/>
                </a:solidFill>
              </a:rPr>
            </a:br>
            <a:r>
              <a:rPr lang="el-GR" sz="1800" dirty="0" smtClean="0">
                <a:solidFill>
                  <a:schemeClr val="bg1"/>
                </a:solidFill>
              </a:rPr>
              <a:t>2.Νανούρισμα.  Νότη</a:t>
            </a:r>
            <a:r>
              <a:rPr lang="en-US" sz="1800" dirty="0" smtClean="0">
                <a:solidFill>
                  <a:schemeClr val="bg1"/>
                </a:solidFill>
              </a:rPr>
              <a:t> </a:t>
            </a:r>
            <a:r>
              <a:rPr lang="el-GR" sz="1800" dirty="0" err="1" smtClean="0">
                <a:solidFill>
                  <a:schemeClr val="bg1"/>
                </a:solidFill>
              </a:rPr>
              <a:t>Μαυρουδή</a:t>
            </a:r>
            <a:r>
              <a:rPr lang="en-US" sz="1800" dirty="0" smtClean="0">
                <a:solidFill>
                  <a:schemeClr val="bg1"/>
                </a:solidFill>
              </a:rPr>
              <a:t/>
            </a:r>
            <a:br>
              <a:rPr lang="en-US" sz="1800" dirty="0" smtClean="0">
                <a:solidFill>
                  <a:schemeClr val="bg1"/>
                </a:solidFill>
              </a:rPr>
            </a:br>
            <a:r>
              <a:rPr lang="el-GR" sz="1800" dirty="0" smtClean="0">
                <a:solidFill>
                  <a:schemeClr val="bg1"/>
                </a:solidFill>
              </a:rPr>
              <a:t/>
            </a:r>
            <a:br>
              <a:rPr lang="el-GR" sz="1800" dirty="0" smtClean="0">
                <a:solidFill>
                  <a:schemeClr val="bg1"/>
                </a:solidFill>
              </a:rPr>
            </a:br>
            <a:r>
              <a:rPr lang="en-US" sz="1800" dirty="0" smtClean="0">
                <a:solidFill>
                  <a:schemeClr val="bg1"/>
                </a:solidFill>
              </a:rPr>
              <a:t>3.</a:t>
            </a:r>
            <a:r>
              <a:rPr lang="el-GR" sz="1800" dirty="0" smtClean="0">
                <a:solidFill>
                  <a:schemeClr val="bg1"/>
                </a:solidFill>
              </a:rPr>
              <a:t>Οι ποιμένες γονατίζουν</a:t>
            </a:r>
            <a:r>
              <a:rPr lang="en-US" sz="1800" dirty="0" smtClean="0">
                <a:solidFill>
                  <a:schemeClr val="bg1"/>
                </a:solidFill>
              </a:rPr>
              <a:t>.(Hark! The Herald Angels Sing!)Christmas Carol</a:t>
            </a:r>
            <a:r>
              <a:rPr lang="el-GR" sz="1800" dirty="0" smtClean="0">
                <a:solidFill>
                  <a:schemeClr val="bg1"/>
                </a:solidFill>
              </a:rPr>
              <a:t/>
            </a:r>
            <a:br>
              <a:rPr lang="el-GR" sz="1800" dirty="0" smtClean="0">
                <a:solidFill>
                  <a:schemeClr val="bg1"/>
                </a:solidFill>
              </a:rPr>
            </a:br>
            <a:r>
              <a:rPr lang="el-GR" sz="1800" dirty="0" smtClean="0">
                <a:solidFill>
                  <a:schemeClr val="bg1"/>
                </a:solidFill>
              </a:rPr>
              <a:t>Συνοδεία πιάνου: Ελισάβετ Γεωργιάδου (μαθήτρια Β΄ Λυκείου) </a:t>
            </a:r>
            <a:br>
              <a:rPr lang="el-GR" sz="1800" dirty="0" smtClean="0">
                <a:solidFill>
                  <a:schemeClr val="bg1"/>
                </a:solidFill>
              </a:rPr>
            </a:br>
            <a:r>
              <a:rPr lang="el-GR" sz="1800" dirty="0" smtClean="0">
                <a:solidFill>
                  <a:schemeClr val="bg1"/>
                </a:solidFill>
              </a:rPr>
              <a:t>Φλάουτο: Κατερίνα </a:t>
            </a:r>
            <a:r>
              <a:rPr lang="el-GR" sz="1800" dirty="0" err="1" smtClean="0">
                <a:solidFill>
                  <a:schemeClr val="bg1"/>
                </a:solidFill>
              </a:rPr>
              <a:t>Ευρώπα</a:t>
            </a:r>
            <a:r>
              <a:rPr lang="el-GR" sz="1800" dirty="0" smtClean="0">
                <a:solidFill>
                  <a:schemeClr val="bg1"/>
                </a:solidFill>
              </a:rPr>
              <a:t> (μαθήτρια Γ΄ Λυκείου)</a:t>
            </a:r>
            <a:r>
              <a:rPr lang="en-US" sz="1800" dirty="0" smtClean="0">
                <a:solidFill>
                  <a:schemeClr val="bg1"/>
                </a:solidFill>
              </a:rPr>
              <a:t/>
            </a:r>
            <a:br>
              <a:rPr lang="en-US" sz="1800" dirty="0" smtClean="0">
                <a:solidFill>
                  <a:schemeClr val="bg1"/>
                </a:solidFill>
              </a:rPr>
            </a:br>
            <a:r>
              <a:rPr lang="el-GR" sz="1800" dirty="0" smtClean="0">
                <a:solidFill>
                  <a:schemeClr val="bg1"/>
                </a:solidFill>
              </a:rPr>
              <a:t/>
            </a:r>
            <a:br>
              <a:rPr lang="el-GR" sz="1800" dirty="0" smtClean="0">
                <a:solidFill>
                  <a:schemeClr val="bg1"/>
                </a:solidFill>
              </a:rPr>
            </a:br>
            <a:r>
              <a:rPr lang="el-GR" sz="1800" dirty="0" smtClean="0">
                <a:solidFill>
                  <a:schemeClr val="bg1"/>
                </a:solidFill>
              </a:rPr>
              <a:t>4.Χριστούγεννα</a:t>
            </a:r>
            <a:r>
              <a:rPr lang="en-US" sz="1800" dirty="0" smtClean="0">
                <a:solidFill>
                  <a:schemeClr val="bg1"/>
                </a:solidFill>
              </a:rPr>
              <a:t>   </a:t>
            </a:r>
            <a:r>
              <a:rPr lang="el-GR" sz="1800" dirty="0" smtClean="0">
                <a:solidFill>
                  <a:schemeClr val="bg1"/>
                </a:solidFill>
              </a:rPr>
              <a:t> Ι. Νούσια </a:t>
            </a:r>
            <a:r>
              <a:rPr lang="en-US" sz="1800" dirty="0" smtClean="0">
                <a:solidFill>
                  <a:schemeClr val="bg1"/>
                </a:solidFill>
              </a:rPr>
              <a:t/>
            </a:r>
            <a:br>
              <a:rPr lang="en-US" sz="1800" dirty="0" smtClean="0">
                <a:solidFill>
                  <a:schemeClr val="bg1"/>
                </a:solidFill>
              </a:rPr>
            </a:br>
            <a:r>
              <a:rPr lang="el-GR" sz="1800" dirty="0" smtClean="0">
                <a:solidFill>
                  <a:schemeClr val="bg1"/>
                </a:solidFill>
              </a:rPr>
              <a:t>Συνοδεία πιάνου: Ελισάβετ Γεωργιάδου (μαθήτρια Β΄ Λυκείου) </a:t>
            </a:r>
            <a:br>
              <a:rPr lang="el-GR" sz="1800" dirty="0" smtClean="0">
                <a:solidFill>
                  <a:schemeClr val="bg1"/>
                </a:solidFill>
              </a:rPr>
            </a:br>
            <a:r>
              <a:rPr lang="el-GR" sz="1800" dirty="0" smtClean="0">
                <a:solidFill>
                  <a:schemeClr val="bg1"/>
                </a:solidFill>
              </a:rPr>
              <a:t>Διδασκαλία-Διεύθυνση: Αλεξάνδρα Παπαδοπούλου- </a:t>
            </a:r>
            <a:r>
              <a:rPr lang="el-GR" sz="1800" dirty="0" err="1" smtClean="0">
                <a:solidFill>
                  <a:schemeClr val="bg1"/>
                </a:solidFill>
              </a:rPr>
              <a:t>Τετερίν</a:t>
            </a:r>
            <a:r>
              <a:rPr lang="el-GR" sz="2000" dirty="0" err="1" smtClean="0">
                <a:solidFill>
                  <a:schemeClr val="bg1"/>
                </a:solidFill>
              </a:rPr>
              <a:t>α</a:t>
            </a:r>
            <a:r>
              <a:rPr lang="el-GR" sz="2000" dirty="0" smtClean="0">
                <a:solidFill>
                  <a:schemeClr val="bg1"/>
                </a:solidFill>
              </a:rPr>
              <a:t/>
            </a:r>
            <a:br>
              <a:rPr lang="el-GR" sz="2000" dirty="0" smtClean="0">
                <a:solidFill>
                  <a:schemeClr val="bg1"/>
                </a:solidFill>
              </a:rPr>
            </a:br>
            <a:r>
              <a:rPr lang="el-GR" sz="2000" dirty="0" smtClean="0">
                <a:solidFill>
                  <a:schemeClr val="bg1"/>
                </a:solidFill>
              </a:rPr>
              <a:t> </a:t>
            </a:r>
            <a:endParaRPr lang="el-GR" sz="2000"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500826" y="5715016"/>
            <a:ext cx="2221303" cy="92869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71810"/>
            <a:ext cx="9144000" cy="857256"/>
          </a:xfrm>
        </p:spPr>
        <p:txBody>
          <a:bodyPr>
            <a:noAutofit/>
          </a:bodyPr>
          <a:lstStyle/>
          <a:p>
            <a:r>
              <a:rPr lang="el-GR" sz="2400" dirty="0" smtClean="0">
                <a:solidFill>
                  <a:schemeClr val="bg1"/>
                </a:solidFill>
              </a:rPr>
              <a:t>Χορωδία Α΄ Γυμνασίου – Παραδοσιακή Ορχήστρα </a:t>
            </a:r>
            <a:br>
              <a:rPr lang="el-GR" sz="2400" dirty="0" smtClean="0">
                <a:solidFill>
                  <a:schemeClr val="bg1"/>
                </a:solidFill>
              </a:rPr>
            </a:br>
            <a:r>
              <a:rPr lang="el-GR" sz="2400" dirty="0" smtClean="0">
                <a:solidFill>
                  <a:schemeClr val="bg1"/>
                </a:solidFill>
              </a:rPr>
              <a:t> </a:t>
            </a:r>
            <a:br>
              <a:rPr lang="el-GR" sz="2400" dirty="0" smtClean="0">
                <a:solidFill>
                  <a:schemeClr val="bg1"/>
                </a:solidFill>
              </a:rPr>
            </a:br>
            <a:r>
              <a:rPr lang="el-GR" sz="2000" dirty="0" smtClean="0">
                <a:solidFill>
                  <a:schemeClr val="bg1"/>
                </a:solidFill>
              </a:rPr>
              <a:t>α) </a:t>
            </a:r>
            <a:r>
              <a:rPr lang="en-US" sz="2000" dirty="0" smtClean="0">
                <a:solidFill>
                  <a:schemeClr val="bg1"/>
                </a:solidFill>
              </a:rPr>
              <a:t>‘</a:t>
            </a:r>
            <a:r>
              <a:rPr lang="el-GR" sz="2000" i="1" dirty="0" smtClean="0">
                <a:solidFill>
                  <a:schemeClr val="bg1"/>
                </a:solidFill>
              </a:rPr>
              <a:t>Χριστός γεννιέται</a:t>
            </a:r>
            <a:r>
              <a:rPr lang="el-GR" sz="2000" dirty="0" smtClean="0">
                <a:solidFill>
                  <a:schemeClr val="bg1"/>
                </a:solidFill>
              </a:rPr>
              <a:t> </a:t>
            </a:r>
            <a:r>
              <a:rPr lang="en-US" sz="2000" dirty="0" smtClean="0">
                <a:solidFill>
                  <a:schemeClr val="bg1"/>
                </a:solidFill>
              </a:rPr>
              <a:t>’</a:t>
            </a:r>
            <a:r>
              <a:rPr lang="el-GR" sz="2000" dirty="0" smtClean="0">
                <a:solidFill>
                  <a:schemeClr val="bg1"/>
                </a:solidFill>
              </a:rPr>
              <a:t> </a:t>
            </a:r>
            <a:r>
              <a:rPr lang="en-US" sz="2000" dirty="0" smtClean="0">
                <a:solidFill>
                  <a:schemeClr val="bg1"/>
                </a:solidFill>
              </a:rPr>
              <a:t>  </a:t>
            </a:r>
            <a:r>
              <a:rPr lang="el-GR" sz="2000" dirty="0" smtClean="0">
                <a:solidFill>
                  <a:schemeClr val="bg1"/>
                </a:solidFill>
              </a:rPr>
              <a:t>Κάλαντα </a:t>
            </a:r>
            <a:r>
              <a:rPr lang="el-GR" sz="2000" dirty="0" err="1" smtClean="0">
                <a:solidFill>
                  <a:schemeClr val="bg1"/>
                </a:solidFill>
              </a:rPr>
              <a:t>Δ.Θράκης</a:t>
            </a:r>
            <a:r>
              <a:rPr lang="el-GR" sz="2000" dirty="0" smtClean="0">
                <a:solidFill>
                  <a:schemeClr val="bg1"/>
                </a:solidFill>
              </a:rPr>
              <a:t>.</a:t>
            </a:r>
            <a:r>
              <a:rPr lang="en-US" sz="2000" dirty="0" smtClean="0">
                <a:solidFill>
                  <a:schemeClr val="bg1"/>
                </a:solidFill>
              </a:rPr>
              <a:t/>
            </a:r>
            <a:br>
              <a:rPr lang="en-US" sz="2000" dirty="0" smtClean="0">
                <a:solidFill>
                  <a:schemeClr val="bg1"/>
                </a:solidFill>
              </a:rPr>
            </a:br>
            <a:r>
              <a:rPr lang="el-GR" sz="2000" dirty="0" smtClean="0">
                <a:solidFill>
                  <a:schemeClr val="bg1"/>
                </a:solidFill>
              </a:rPr>
              <a:t/>
            </a:r>
            <a:br>
              <a:rPr lang="el-GR" sz="2000" dirty="0" smtClean="0">
                <a:solidFill>
                  <a:schemeClr val="bg1"/>
                </a:solidFill>
              </a:rPr>
            </a:br>
            <a:r>
              <a:rPr lang="el-GR" sz="2000" dirty="0" smtClean="0">
                <a:solidFill>
                  <a:schemeClr val="bg1"/>
                </a:solidFill>
              </a:rPr>
              <a:t>β) </a:t>
            </a:r>
            <a:r>
              <a:rPr lang="en-US" sz="2000" dirty="0" smtClean="0">
                <a:solidFill>
                  <a:schemeClr val="bg1"/>
                </a:solidFill>
              </a:rPr>
              <a:t>‘</a:t>
            </a:r>
            <a:r>
              <a:rPr lang="el-GR" sz="2000" dirty="0" smtClean="0">
                <a:solidFill>
                  <a:schemeClr val="bg1"/>
                </a:solidFill>
              </a:rPr>
              <a:t> </a:t>
            </a:r>
            <a:r>
              <a:rPr lang="el-GR" sz="2000" i="1" dirty="0" err="1" smtClean="0">
                <a:solidFill>
                  <a:schemeClr val="bg1"/>
                </a:solidFill>
              </a:rPr>
              <a:t>Καλήν</a:t>
            </a:r>
            <a:r>
              <a:rPr lang="el-GR" sz="2000" i="1" dirty="0" smtClean="0">
                <a:solidFill>
                  <a:schemeClr val="bg1"/>
                </a:solidFill>
              </a:rPr>
              <a:t> </a:t>
            </a:r>
            <a:r>
              <a:rPr lang="el-GR" sz="2000" i="1" dirty="0" err="1" smtClean="0">
                <a:solidFill>
                  <a:schemeClr val="bg1"/>
                </a:solidFill>
              </a:rPr>
              <a:t>εσπέραν</a:t>
            </a:r>
            <a:r>
              <a:rPr lang="el-GR" sz="2000" i="1" dirty="0" smtClean="0">
                <a:solidFill>
                  <a:schemeClr val="bg1"/>
                </a:solidFill>
              </a:rPr>
              <a:t> άρχοντες</a:t>
            </a:r>
            <a:r>
              <a:rPr lang="en-US" sz="2000" i="1" dirty="0" smtClean="0">
                <a:solidFill>
                  <a:schemeClr val="bg1"/>
                </a:solidFill>
              </a:rPr>
              <a:t>’</a:t>
            </a:r>
            <a:r>
              <a:rPr lang="el-GR" sz="2000" dirty="0" smtClean="0">
                <a:solidFill>
                  <a:schemeClr val="bg1"/>
                </a:solidFill>
              </a:rPr>
              <a:t> </a:t>
            </a:r>
            <a:r>
              <a:rPr lang="en-US" sz="2000" dirty="0" smtClean="0">
                <a:solidFill>
                  <a:schemeClr val="bg1"/>
                </a:solidFill>
              </a:rPr>
              <a:t>  </a:t>
            </a:r>
            <a:r>
              <a:rPr lang="el-GR" sz="2000" dirty="0" smtClean="0">
                <a:solidFill>
                  <a:schemeClr val="bg1"/>
                </a:solidFill>
              </a:rPr>
              <a:t>Κάλαντα Κρήτης.</a:t>
            </a:r>
            <a:r>
              <a:rPr lang="en-US" sz="2000" dirty="0" smtClean="0">
                <a:solidFill>
                  <a:schemeClr val="bg1"/>
                </a:solidFill>
              </a:rPr>
              <a:t/>
            </a:r>
            <a:br>
              <a:rPr lang="en-US" sz="2000" dirty="0" smtClean="0">
                <a:solidFill>
                  <a:schemeClr val="bg1"/>
                </a:solidFill>
              </a:rPr>
            </a:br>
            <a:r>
              <a:rPr lang="el-GR" sz="2000" dirty="0" smtClean="0">
                <a:solidFill>
                  <a:schemeClr val="bg1"/>
                </a:solidFill>
              </a:rPr>
              <a:t/>
            </a:r>
            <a:br>
              <a:rPr lang="el-GR" sz="2000" dirty="0" smtClean="0">
                <a:solidFill>
                  <a:schemeClr val="bg1"/>
                </a:solidFill>
              </a:rPr>
            </a:br>
            <a:r>
              <a:rPr lang="el-GR" sz="2000" dirty="0" smtClean="0">
                <a:solidFill>
                  <a:schemeClr val="bg1"/>
                </a:solidFill>
              </a:rPr>
              <a:t>γ) ‘</a:t>
            </a:r>
            <a:r>
              <a:rPr lang="el-GR" sz="2000" i="1" dirty="0" smtClean="0">
                <a:solidFill>
                  <a:schemeClr val="bg1"/>
                </a:solidFill>
              </a:rPr>
              <a:t>Για σένα κόρη έμορφη</a:t>
            </a:r>
            <a:r>
              <a:rPr lang="el-GR" sz="2000" dirty="0" smtClean="0">
                <a:solidFill>
                  <a:schemeClr val="bg1"/>
                </a:solidFill>
              </a:rPr>
              <a:t> ’ Κάλαντα Ικαρίας.</a:t>
            </a:r>
            <a:r>
              <a:rPr lang="en-US" sz="2000" dirty="0" smtClean="0">
                <a:solidFill>
                  <a:schemeClr val="bg1"/>
                </a:solidFill>
              </a:rPr>
              <a:t/>
            </a:r>
            <a:br>
              <a:rPr lang="en-US" sz="2000" dirty="0" smtClean="0">
                <a:solidFill>
                  <a:schemeClr val="bg1"/>
                </a:solidFill>
              </a:rPr>
            </a:br>
            <a:r>
              <a:rPr lang="el-GR" sz="2000" dirty="0" smtClean="0">
                <a:solidFill>
                  <a:schemeClr val="bg1"/>
                </a:solidFill>
              </a:rPr>
              <a:t/>
            </a:r>
            <a:br>
              <a:rPr lang="el-GR" sz="2000" dirty="0" smtClean="0">
                <a:solidFill>
                  <a:schemeClr val="bg1"/>
                </a:solidFill>
              </a:rPr>
            </a:br>
            <a:r>
              <a:rPr lang="el-GR" sz="2000" dirty="0" smtClean="0">
                <a:solidFill>
                  <a:schemeClr val="bg1"/>
                </a:solidFill>
              </a:rPr>
              <a:t>δ) ‘</a:t>
            </a:r>
            <a:r>
              <a:rPr lang="el-GR" sz="2000" i="1" dirty="0" smtClean="0">
                <a:solidFill>
                  <a:schemeClr val="bg1"/>
                </a:solidFill>
              </a:rPr>
              <a:t>Χριστός </a:t>
            </a:r>
            <a:r>
              <a:rPr lang="el-GR" sz="2000" i="1" dirty="0" err="1" smtClean="0">
                <a:solidFill>
                  <a:schemeClr val="bg1"/>
                </a:solidFill>
              </a:rPr>
              <a:t>γεννέθεν</a:t>
            </a:r>
            <a:r>
              <a:rPr lang="el-GR" sz="2000" dirty="0" smtClean="0">
                <a:solidFill>
                  <a:schemeClr val="bg1"/>
                </a:solidFill>
              </a:rPr>
              <a:t> ’</a:t>
            </a:r>
            <a:r>
              <a:rPr lang="en-US" sz="2000" dirty="0" smtClean="0">
                <a:solidFill>
                  <a:schemeClr val="bg1"/>
                </a:solidFill>
              </a:rPr>
              <a:t>   </a:t>
            </a:r>
            <a:r>
              <a:rPr lang="el-GR" sz="2000" dirty="0" smtClean="0">
                <a:solidFill>
                  <a:schemeClr val="bg1"/>
                </a:solidFill>
              </a:rPr>
              <a:t>Κάλαντα Πόντου. </a:t>
            </a:r>
            <a:r>
              <a:rPr lang="en-US" sz="2000" dirty="0" smtClean="0">
                <a:solidFill>
                  <a:schemeClr val="bg1"/>
                </a:solidFill>
              </a:rPr>
              <a:t/>
            </a:r>
            <a:br>
              <a:rPr lang="en-US" sz="2000" dirty="0" smtClean="0">
                <a:solidFill>
                  <a:schemeClr val="bg1"/>
                </a:solidFill>
              </a:rPr>
            </a:br>
            <a:r>
              <a:rPr lang="el-GR" sz="2000" dirty="0" smtClean="0">
                <a:solidFill>
                  <a:schemeClr val="bg1"/>
                </a:solidFill>
              </a:rPr>
              <a:t/>
            </a:r>
            <a:br>
              <a:rPr lang="el-GR" sz="2000" dirty="0" smtClean="0">
                <a:solidFill>
                  <a:schemeClr val="bg1"/>
                </a:solidFill>
              </a:rPr>
            </a:br>
            <a:r>
              <a:rPr lang="el-GR" sz="2000" dirty="0" smtClean="0">
                <a:solidFill>
                  <a:schemeClr val="bg1"/>
                </a:solidFill>
              </a:rPr>
              <a:t>Διδασκαλία Διεύθυνση : Κωνσταντίνος Παυλίδης</a:t>
            </a:r>
            <a:endParaRPr lang="el-GR" sz="2000"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500826" y="5429264"/>
            <a:ext cx="2221303" cy="92869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Nikos Giamalis\Αφίσα Μουσικό Σχολείο.jpg"/>
          <p:cNvPicPr preferRelativeResize="0">
            <a:picLocks noChangeArrowheads="1"/>
          </p:cNvPicPr>
          <p:nvPr/>
        </p:nvPicPr>
        <p:blipFill>
          <a:blip r:embed="rId2" cstate="print"/>
          <a:srcRect/>
          <a:stretch>
            <a:fillRect/>
          </a:stretch>
        </p:blipFill>
        <p:spPr bwMode="auto">
          <a:xfrm>
            <a:off x="2285984" y="0"/>
            <a:ext cx="4786346"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86058"/>
            <a:ext cx="9144000" cy="1357322"/>
          </a:xfrm>
        </p:spPr>
        <p:txBody>
          <a:bodyPr>
            <a:noAutofit/>
          </a:bodyPr>
          <a:lstStyle/>
          <a:p>
            <a:r>
              <a:rPr lang="el-GR" sz="2400" dirty="0" smtClean="0">
                <a:solidFill>
                  <a:schemeClr val="bg1"/>
                </a:solidFill>
              </a:rPr>
              <a:t>Στέφανος Δάφνης  ’Ο Ξένος των Χριστουγέννων </a:t>
            </a:r>
            <a:r>
              <a:rPr lang="en-US" sz="2400" dirty="0" smtClean="0">
                <a:solidFill>
                  <a:schemeClr val="bg1"/>
                </a:solidFill>
              </a:rPr>
              <a:t>‘</a:t>
            </a:r>
            <a:r>
              <a:rPr lang="el-GR" sz="2000" dirty="0" smtClean="0">
                <a:solidFill>
                  <a:schemeClr val="bg1"/>
                </a:solidFill>
              </a:rPr>
              <a:t/>
            </a:r>
            <a:br>
              <a:rPr lang="el-GR" sz="2000" dirty="0" smtClean="0">
                <a:solidFill>
                  <a:schemeClr val="bg1"/>
                </a:solidFill>
              </a:rPr>
            </a:br>
            <a:r>
              <a:rPr lang="el-GR" sz="2000" dirty="0" smtClean="0">
                <a:solidFill>
                  <a:schemeClr val="bg1"/>
                </a:solidFill>
              </a:rPr>
              <a:t/>
            </a:r>
            <a:br>
              <a:rPr lang="el-GR" sz="2000" dirty="0" smtClean="0">
                <a:solidFill>
                  <a:schemeClr val="bg1"/>
                </a:solidFill>
              </a:rPr>
            </a:br>
            <a:r>
              <a:rPr lang="el-GR" sz="2000" dirty="0" smtClean="0">
                <a:solidFill>
                  <a:schemeClr val="bg1"/>
                </a:solidFill>
              </a:rPr>
              <a:t>Διαβάζουν οι μαθητές:</a:t>
            </a:r>
            <a:br>
              <a:rPr lang="el-GR" sz="2000" dirty="0" smtClean="0">
                <a:solidFill>
                  <a:schemeClr val="bg1"/>
                </a:solidFill>
              </a:rPr>
            </a:br>
            <a:r>
              <a:rPr lang="el-GR" sz="2000" dirty="0" smtClean="0">
                <a:solidFill>
                  <a:schemeClr val="bg1"/>
                </a:solidFill>
              </a:rPr>
              <a:t>Άννα </a:t>
            </a:r>
            <a:r>
              <a:rPr lang="el-GR" sz="2000" dirty="0" err="1" smtClean="0">
                <a:solidFill>
                  <a:schemeClr val="bg1"/>
                </a:solidFill>
              </a:rPr>
              <a:t>Δράζιου</a:t>
            </a:r>
            <a:r>
              <a:rPr lang="el-GR" sz="2000" dirty="0" smtClean="0">
                <a:solidFill>
                  <a:schemeClr val="bg1"/>
                </a:solidFill>
              </a:rPr>
              <a:t>  (</a:t>
            </a:r>
            <a:r>
              <a:rPr lang="el-GR" sz="2000" dirty="0" err="1" smtClean="0">
                <a:solidFill>
                  <a:schemeClr val="bg1"/>
                </a:solidFill>
              </a:rPr>
              <a:t>γ1</a:t>
            </a:r>
            <a:r>
              <a:rPr lang="el-GR" sz="2000" dirty="0" smtClean="0">
                <a:solidFill>
                  <a:schemeClr val="bg1"/>
                </a:solidFill>
              </a:rPr>
              <a:t> Γυμνασίου)</a:t>
            </a:r>
            <a:br>
              <a:rPr lang="el-GR" sz="2000" dirty="0" smtClean="0">
                <a:solidFill>
                  <a:schemeClr val="bg1"/>
                </a:solidFill>
              </a:rPr>
            </a:br>
            <a:r>
              <a:rPr lang="el-GR" sz="2000" dirty="0" smtClean="0">
                <a:solidFill>
                  <a:schemeClr val="bg1"/>
                </a:solidFill>
              </a:rPr>
              <a:t>Κώστας Παυλίδης  (</a:t>
            </a:r>
            <a:r>
              <a:rPr lang="el-GR" sz="2000" dirty="0" err="1" smtClean="0">
                <a:solidFill>
                  <a:schemeClr val="bg1"/>
                </a:solidFill>
              </a:rPr>
              <a:t>β2</a:t>
            </a:r>
            <a:r>
              <a:rPr lang="el-GR" sz="2000" dirty="0" smtClean="0">
                <a:solidFill>
                  <a:schemeClr val="bg1"/>
                </a:solidFill>
              </a:rPr>
              <a:t> Γυμνασίου)</a:t>
            </a:r>
            <a:br>
              <a:rPr lang="el-GR" sz="2000" dirty="0" smtClean="0">
                <a:solidFill>
                  <a:schemeClr val="bg1"/>
                </a:solidFill>
              </a:rPr>
            </a:br>
            <a:r>
              <a:rPr lang="el-GR" sz="2000" dirty="0" smtClean="0">
                <a:solidFill>
                  <a:schemeClr val="bg1"/>
                </a:solidFill>
              </a:rPr>
              <a:t>Ανδρομάχη </a:t>
            </a:r>
            <a:r>
              <a:rPr lang="el-GR" sz="2000" dirty="0" err="1" smtClean="0">
                <a:solidFill>
                  <a:schemeClr val="bg1"/>
                </a:solidFill>
              </a:rPr>
              <a:t>Κοσκερίδου</a:t>
            </a:r>
            <a:r>
              <a:rPr lang="el-GR" sz="2000" dirty="0" smtClean="0">
                <a:solidFill>
                  <a:schemeClr val="bg1"/>
                </a:solidFill>
              </a:rPr>
              <a:t>  (</a:t>
            </a:r>
            <a:r>
              <a:rPr lang="el-GR" sz="2000" dirty="0" err="1" smtClean="0">
                <a:solidFill>
                  <a:schemeClr val="bg1"/>
                </a:solidFill>
              </a:rPr>
              <a:t>β2</a:t>
            </a:r>
            <a:r>
              <a:rPr lang="el-GR" sz="2000" dirty="0" smtClean="0">
                <a:solidFill>
                  <a:schemeClr val="bg1"/>
                </a:solidFill>
              </a:rPr>
              <a:t> Γυμνασίου)</a:t>
            </a:r>
            <a:br>
              <a:rPr lang="el-GR" sz="2000" dirty="0" smtClean="0">
                <a:solidFill>
                  <a:schemeClr val="bg1"/>
                </a:solidFill>
              </a:rPr>
            </a:br>
            <a:r>
              <a:rPr lang="el-GR" sz="2000" dirty="0" smtClean="0">
                <a:solidFill>
                  <a:schemeClr val="bg1"/>
                </a:solidFill>
              </a:rPr>
              <a:t>Κατερίνα Βέργου  (</a:t>
            </a:r>
            <a:r>
              <a:rPr lang="el-GR" sz="2000" dirty="0" err="1" smtClean="0">
                <a:solidFill>
                  <a:schemeClr val="bg1"/>
                </a:solidFill>
              </a:rPr>
              <a:t>β1</a:t>
            </a:r>
            <a:r>
              <a:rPr lang="el-GR" sz="2000" dirty="0" smtClean="0">
                <a:solidFill>
                  <a:schemeClr val="bg1"/>
                </a:solidFill>
              </a:rPr>
              <a:t> Γυμνασίου)</a:t>
            </a:r>
            <a:br>
              <a:rPr lang="el-GR" sz="2000" dirty="0" smtClean="0">
                <a:solidFill>
                  <a:schemeClr val="bg1"/>
                </a:solidFill>
              </a:rPr>
            </a:br>
            <a:r>
              <a:rPr lang="el-GR" sz="2000" dirty="0" smtClean="0">
                <a:solidFill>
                  <a:schemeClr val="bg1"/>
                </a:solidFill>
              </a:rPr>
              <a:t/>
            </a:r>
            <a:br>
              <a:rPr lang="el-GR" sz="2000" dirty="0" smtClean="0">
                <a:solidFill>
                  <a:schemeClr val="bg1"/>
                </a:solidFill>
              </a:rPr>
            </a:br>
            <a:r>
              <a:rPr lang="el-GR" sz="2000" dirty="0" smtClean="0">
                <a:solidFill>
                  <a:schemeClr val="bg1"/>
                </a:solidFill>
              </a:rPr>
              <a:t>Διδασκαλία  Ιωάννα </a:t>
            </a:r>
            <a:r>
              <a:rPr lang="el-GR" sz="2000" dirty="0" err="1" smtClean="0">
                <a:solidFill>
                  <a:schemeClr val="bg1"/>
                </a:solidFill>
              </a:rPr>
              <a:t>Τσακιρίδου</a:t>
            </a:r>
            <a:r>
              <a:rPr lang="en-US" sz="2000" dirty="0" smtClean="0">
                <a:solidFill>
                  <a:schemeClr val="bg1"/>
                </a:solidFill>
              </a:rPr>
              <a:t>-</a:t>
            </a:r>
            <a:r>
              <a:rPr lang="el-GR" sz="2000" dirty="0" smtClean="0">
                <a:solidFill>
                  <a:schemeClr val="bg1"/>
                </a:solidFill>
              </a:rPr>
              <a:t>Ηρακλής </a:t>
            </a:r>
            <a:r>
              <a:rPr lang="el-GR" sz="2000" dirty="0" err="1" smtClean="0">
                <a:solidFill>
                  <a:schemeClr val="bg1"/>
                </a:solidFill>
              </a:rPr>
              <a:t>Χατζηιωαννίδης</a:t>
            </a:r>
            <a:r>
              <a:rPr lang="el-GR" sz="2000" dirty="0" smtClean="0">
                <a:solidFill>
                  <a:schemeClr val="bg1"/>
                </a:solidFill>
              </a:rPr>
              <a:t> </a:t>
            </a:r>
            <a:endParaRPr lang="el-GR" sz="2000" dirty="0">
              <a:solidFill>
                <a:schemeClr val="bg1"/>
              </a:solidFill>
            </a:endParaRPr>
          </a:p>
        </p:txBody>
      </p:sp>
      <p:pic>
        <p:nvPicPr>
          <p:cNvPr id="2050" name="Picture 2" descr="G:\ΠΑΡΕΛΑΣΗ\25 ΜΑΡΤΙΟΥ 2013\IMG_3890.JPG"/>
          <p:cNvPicPr preferRelativeResize="0">
            <a:picLocks noChangeAspect="1" noChangeArrowheads="1"/>
          </p:cNvPicPr>
          <p:nvPr/>
        </p:nvPicPr>
        <p:blipFill>
          <a:blip r:embed="rId2" cstate="print"/>
          <a:srcRect/>
          <a:stretch>
            <a:fillRect/>
          </a:stretch>
        </p:blipFill>
        <p:spPr bwMode="auto">
          <a:xfrm>
            <a:off x="-13573252" y="-9858468"/>
            <a:ext cx="4978910" cy="3319272"/>
          </a:xfrm>
          <a:prstGeom prst="rect">
            <a:avLst/>
          </a:prstGeom>
          <a:noFill/>
        </p:spPr>
      </p:pic>
      <p:pic>
        <p:nvPicPr>
          <p:cNvPr id="8" name="Picture 4" descr="G:\Nikos Giamalis\Αφίσα Μουσικό Σχολείο.jpg"/>
          <p:cNvPicPr preferRelativeResize="0">
            <a:picLocks noChangeArrowheads="1"/>
          </p:cNvPicPr>
          <p:nvPr/>
        </p:nvPicPr>
        <p:blipFill>
          <a:blip r:embed="rId3" cstate="print"/>
          <a:srcRect r="1888" b="86302"/>
          <a:stretch>
            <a:fillRect/>
          </a:stretch>
        </p:blipFill>
        <p:spPr bwMode="auto">
          <a:xfrm>
            <a:off x="0" y="0"/>
            <a:ext cx="9144000" cy="1428736"/>
          </a:xfrm>
          <a:prstGeom prst="rect">
            <a:avLst/>
          </a:prstGeom>
          <a:noFill/>
        </p:spPr>
      </p:pic>
      <p:pic>
        <p:nvPicPr>
          <p:cNvPr id="9" name="Picture 4" descr="G:\Nikos Giamalis\Αφίσα Μουσικό Σχολείο.jpg"/>
          <p:cNvPicPr preferRelativeResize="0">
            <a:picLocks noChangeArrowheads="1"/>
          </p:cNvPicPr>
          <p:nvPr/>
        </p:nvPicPr>
        <p:blipFill>
          <a:blip r:embed="rId4" cstate="print"/>
          <a:srcRect l="29482" t="19048" b="60317"/>
          <a:stretch>
            <a:fillRect/>
          </a:stretch>
        </p:blipFill>
        <p:spPr bwMode="auto">
          <a:xfrm>
            <a:off x="6357950" y="5286388"/>
            <a:ext cx="2221303" cy="92869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Picture 9" descr="C:\Documents and Settings\user\Επιφάνεια εργασίας\eikones O xenos\nafplio_palamidi.jpg"/>
          <p:cNvPicPr>
            <a:picLocks noGrp="1" noChangeAspect="1" noChangeArrowheads="1"/>
          </p:cNvPicPr>
          <p:nvPr>
            <p:ph idx="1"/>
          </p:nvPr>
        </p:nvPicPr>
        <p:blipFill>
          <a:blip r:embed="rId2" cstate="print"/>
          <a:srcRect/>
          <a:stretch>
            <a:fillRect/>
          </a:stretch>
        </p:blipFill>
        <p:spPr bwMode="auto">
          <a:xfrm>
            <a:off x="1" y="0"/>
            <a:ext cx="9191624" cy="689371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user\Επιφάνεια εργασίας\eikones O xenos\____1_~1.JPG"/>
          <p:cNvPicPr>
            <a:picLocks noGrp="1" noChangeAspect="1" noChangeArrowheads="1"/>
          </p:cNvPicPr>
          <p:nvPr>
            <p:ph idx="1"/>
          </p:nvPr>
        </p:nvPicPr>
        <p:blipFill>
          <a:blip r:embed="rId2" cstate="print"/>
          <a:srcRect/>
          <a:stretch>
            <a:fillRect/>
          </a:stretch>
        </p:blipFill>
        <p:spPr bwMode="auto">
          <a:xfrm>
            <a:off x="357158" y="214290"/>
            <a:ext cx="4485740" cy="3000396"/>
          </a:xfrm>
          <a:prstGeom prst="rect">
            <a:avLst/>
          </a:prstGeom>
          <a:noFill/>
        </p:spPr>
      </p:pic>
      <p:pic>
        <p:nvPicPr>
          <p:cNvPr id="5" name="Picture 3" descr="C:\Documents and Settings\user\Επιφάνεια εργασίας\eikones O xenos\2674_DSCN0070.jpg"/>
          <p:cNvPicPr>
            <a:picLocks noChangeAspect="1" noChangeArrowheads="1"/>
          </p:cNvPicPr>
          <p:nvPr/>
        </p:nvPicPr>
        <p:blipFill>
          <a:blip r:embed="rId3" cstate="print"/>
          <a:srcRect/>
          <a:stretch>
            <a:fillRect/>
          </a:stretch>
        </p:blipFill>
        <p:spPr bwMode="auto">
          <a:xfrm>
            <a:off x="5286380" y="3143248"/>
            <a:ext cx="3238523" cy="24288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user\Επιφάνεια εργασίας\eikones O xenos\____1_~1.JPG"/>
          <p:cNvPicPr>
            <a:picLocks noGrp="1" noChangeAspect="1" noChangeArrowheads="1"/>
          </p:cNvPicPr>
          <p:nvPr>
            <p:ph idx="1"/>
          </p:nvPr>
        </p:nvPicPr>
        <p:blipFill>
          <a:blip r:embed="rId2" cstate="print"/>
          <a:srcRect/>
          <a:stretch>
            <a:fillRect/>
          </a:stretch>
        </p:blipFill>
        <p:spPr bwMode="auto">
          <a:xfrm>
            <a:off x="5143504" y="3071810"/>
            <a:ext cx="3662142" cy="2449512"/>
          </a:xfrm>
          <a:prstGeom prst="rect">
            <a:avLst/>
          </a:prstGeom>
          <a:noFill/>
        </p:spPr>
      </p:pic>
      <p:pic>
        <p:nvPicPr>
          <p:cNvPr id="5" name="Picture 6" descr="C:\Documents and Settings\user\Επιφάνεια εργασίας\eikones O xenos\carols-lytras.jpg"/>
          <p:cNvPicPr>
            <a:picLocks noChangeAspect="1" noChangeArrowheads="1"/>
          </p:cNvPicPr>
          <p:nvPr/>
        </p:nvPicPr>
        <p:blipFill>
          <a:blip r:embed="rId3" cstate="print"/>
          <a:srcRect/>
          <a:stretch>
            <a:fillRect/>
          </a:stretch>
        </p:blipFill>
        <p:spPr bwMode="auto">
          <a:xfrm>
            <a:off x="357158" y="571480"/>
            <a:ext cx="4482663" cy="32147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user\Επιφάνεια εργασίας\eikones O xenos\carols-lytras.jpg"/>
          <p:cNvPicPr>
            <a:picLocks noGrp="1" noChangeAspect="1" noChangeArrowheads="1"/>
          </p:cNvPicPr>
          <p:nvPr>
            <p:ph idx="1"/>
          </p:nvPr>
        </p:nvPicPr>
        <p:blipFill>
          <a:blip r:embed="rId2" cstate="print"/>
          <a:srcRect/>
          <a:stretch>
            <a:fillRect/>
          </a:stretch>
        </p:blipFill>
        <p:spPr bwMode="auto">
          <a:xfrm>
            <a:off x="5643570" y="3143248"/>
            <a:ext cx="3333750" cy="2390775"/>
          </a:xfrm>
          <a:prstGeom prst="rect">
            <a:avLst/>
          </a:prstGeom>
          <a:noFill/>
        </p:spPr>
      </p:pic>
      <p:pic>
        <p:nvPicPr>
          <p:cNvPr id="5" name="Picture 2" descr="C:\Documents and Settings\user\Επιφάνεια εργασίας\eikones O xenos\2010-12-24-004_1.jpg"/>
          <p:cNvPicPr>
            <a:picLocks noChangeAspect="1" noChangeArrowheads="1"/>
          </p:cNvPicPr>
          <p:nvPr/>
        </p:nvPicPr>
        <p:blipFill>
          <a:blip r:embed="rId3" cstate="print"/>
          <a:srcRect/>
          <a:stretch>
            <a:fillRect/>
          </a:stretch>
        </p:blipFill>
        <p:spPr bwMode="auto">
          <a:xfrm>
            <a:off x="142844" y="642918"/>
            <a:ext cx="5208934" cy="29289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Επιφάνεια εργασίας\eikones O xenos\2010-12-24-004_1.jpg"/>
          <p:cNvPicPr>
            <a:picLocks noGrp="1" noChangeAspect="1" noChangeArrowheads="1"/>
          </p:cNvPicPr>
          <p:nvPr>
            <p:ph idx="1"/>
          </p:nvPr>
        </p:nvPicPr>
        <p:blipFill>
          <a:blip r:embed="rId2" cstate="print"/>
          <a:srcRect/>
          <a:stretch>
            <a:fillRect/>
          </a:stretch>
        </p:blipFill>
        <p:spPr bwMode="auto">
          <a:xfrm>
            <a:off x="4786314" y="3071810"/>
            <a:ext cx="4065510" cy="2286016"/>
          </a:xfrm>
          <a:prstGeom prst="rect">
            <a:avLst/>
          </a:prstGeom>
          <a:noFill/>
        </p:spPr>
      </p:pic>
      <p:pic>
        <p:nvPicPr>
          <p:cNvPr id="5" name="Picture 5" descr="C:\Documents and Settings\user\Επιφάνεια εργασίας\eikones O xenos\kalanta-xristougennon.jpg"/>
          <p:cNvPicPr>
            <a:picLocks noChangeAspect="1" noChangeArrowheads="1"/>
          </p:cNvPicPr>
          <p:nvPr/>
        </p:nvPicPr>
        <p:blipFill>
          <a:blip r:embed="rId3" cstate="print"/>
          <a:srcRect/>
          <a:stretch>
            <a:fillRect/>
          </a:stretch>
        </p:blipFill>
        <p:spPr bwMode="auto">
          <a:xfrm>
            <a:off x="214282" y="357166"/>
            <a:ext cx="5000660" cy="24628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343</TotalTime>
  <Words>61</Words>
  <Application>Microsoft Office PowerPoint</Application>
  <PresentationFormat>Προβολή στην οθόνη (4:3)</PresentationFormat>
  <Paragraphs>12</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Αποκορύφωμα</vt:lpstr>
      <vt:lpstr>Ορχήστρα Πνευστών Οργάνων ‘Χριστουγεννιάτικες μελωδίες ’ Διδασκαλία : Γιώργος Δασκάλου-Ηρακλής Σιδέρης </vt:lpstr>
      <vt:lpstr>Διαφάνεια 2</vt:lpstr>
      <vt:lpstr>Ορχήστρα  και Χορωδία    Ave Maria        Caccini  Διεύθυνση Ορχήστρας: Δημήτρης Δοξάκης  Διδασκαλία Χορωδίας :Αλεξάνδρα Παπαδοπούλου-Τετερίνα   Καθηγητές:  Νικολέτα Μυρίδου , Αγγελική Βλάχου, Βασίλης Τριανταφύλλου, Κων/νος Μόσχου, Χρήστος Σαγώνας , Γαβριήλ Παυλίδης, Χρύσα Σκαμνιώτου , Ευαγγελία Σπυράκου  </vt:lpstr>
      <vt:lpstr>Στέφανος Δάφνης  ’Ο Ξένος των Χριστουγέννων ‘  Διαβάζουν οι μαθητές: Άννα Δράζιου  (γ1 Γυμνασίου) Κώστας Παυλίδης  (β2 Γυμνασίου) Ανδρομάχη Κοσκερίδου  (β2 Γυμνασίου) Κατερίνα Βέργου  (β1 Γυμνασίου)  Διδασκαλία  Ιωάννα Τσακιρίδου-Ηρακλής Χατζηιωαννίδης </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Χορωδία  a cappella   1.Silent night. Franz Gruber 2.Κolada-Koladka (Παραδοσιακό Ουκρανίας).  Στίχοι: Lazunko  Μουσική: L. Kabilnik 3.Ding dong! Merrily on High!   Christmas Carol.  Διδασκαλία-Διεύθυνση:Αλεξάνδρα  Παπαδοπούλου - Τετερίνα   </vt:lpstr>
      <vt:lpstr>Χορωδία Εκκλησιαστικού Μέλους  1.‘Άστρον ήδη ανατέταλκεν ‘ Ήχος Α΄.Καλοφωνικός Ειρμός Βαλασίου Ιερέως.Ακμή (1660- 1700.)  2. Κράτημα Δανιήλ Πρωτοψάλτου  Ήχος Α΄.Ακμή (1740-1789.)  Διδασκαλία : Κωνσταντίνος Παυλίδης </vt:lpstr>
      <vt:lpstr>Χορωδία Β΄ Γυμνασίου    1.Canon. D –dur. L. PACHELBEL . 2.Shchedrik. Παραδοσιακό Ουκρανίας. Επεξεργασία  Α.Λεοντοβιτς 3.Colchiques dans . Chanson d’automne 4.Vois sur ton chemin. Στίχοι: Christophe Barratier , μουσική :Bruno Coulais   Διδασκαλία: Αλεξάνδρα Παπαδοπούλου- Τετερίνα Διευθύνει ο μαθητής της γ΄ γυμνασίου Νίκος Γκουλέκας Συνοδεία πιάνου: Νίκος Δάρας (μαθητής β΄ γυμνασίου) Διδασκαλία Γαλλικής Γλώσσας : Ελπίδα Πασχαλίδου </vt:lpstr>
      <vt:lpstr>Φωτης Κόντογλου  «το βλογημένο μαντρί»  α’ μέρος διαβάζουν οι μαθητές  Μάριος Σιχλιμίρης  (Β1 Λυκείου) Ιορδάνης Νταϊάκης (Α2Λυκείου) Άννα Δράζιου (γ1 Γυμνασίου) Μαίρη Βογιατζόγλου (γ1 Γυμνασίου)   Διδασκαλία: Ιωάννα Τσακιρίδου-Ηρακλής Χατζηιωαννίδης </vt:lpstr>
      <vt:lpstr>Διαφάνεια 17</vt:lpstr>
      <vt:lpstr>Διαφάνεια 18</vt:lpstr>
      <vt:lpstr>Διαφάνεια 19</vt:lpstr>
      <vt:lpstr>Διαφάνεια 20</vt:lpstr>
      <vt:lpstr>Διαφάνεια 21</vt:lpstr>
      <vt:lpstr>Σύνολο Νυκτών Οργάνων (Κιθάρες)   1.Maria durch ein Dorhwald ging.  (Volksweise. Eichsfeld)   2. Snow –Flake  .(Pieter van Der Staak) 3. Suber die Glocken Die Klingen. (Volksweise aus Sidendurgen)  4. Engel Singen  Jubellider.   (Volksweise  aus Frankeich)   Διδασκαλία : Αναστάσιος Δέλιος ,Αναστάσιος Ευδοκίου ,Αντώνιος Μιτζής</vt:lpstr>
      <vt:lpstr>Φωτης Κόντογλου  «το βλογημένο μαντρί»  β’ μέρος διαβάζουν οι μαθητές  Μάριος Σιχλιμίρης  (Β1 Λυκείου) Ιορδάνης Νταϊάκης (Α2Λυκείου) Άννα Δράζιου (γ1 Γυμνασίου) Μαίρη Βογιατζόγλου (γ1 Γυμνασίου)   Διδασκαλία: Ιωάννα Τσακιρίδου –Ηρακλής Χατζηιωαννίδης</vt:lpstr>
      <vt:lpstr>Διαφάνεια 24</vt:lpstr>
      <vt:lpstr>Διαφάνεια 25</vt:lpstr>
      <vt:lpstr>Διαφάνεια 26</vt:lpstr>
      <vt:lpstr>Διαφάνεια 27</vt:lpstr>
      <vt:lpstr>Διαφάνεια 28</vt:lpstr>
      <vt:lpstr>Διαφάνεια 29</vt:lpstr>
      <vt:lpstr>Χορωδία Βυζαντινού Χορού   1.«Χριστός Γεννάται Δοξάσατε», Καταβασίες Χριστουγέννων  Α΄και Γ΄ωδές- Ήχος Πρώτος   2.«Λαθών Ετέχθης υπο το σπήλαιον», Τροπάριο Προφητειών  – Ήχος Πλάγιος του Δευτέρου  3.«Δούλοι Κύριον », Πολυέλεος -  Ηχος Πρώτος   4.«Η Γέννηση Σου Χριστέ ο Θεός Ημών », Απολυτίκιον- Ήχος Τέταρτος    Διδασκαλία –Διεύθυνση : Νικόλαος Στεφανάκης </vt:lpstr>
      <vt:lpstr>Χορωδία Α΄ Γυμνασίου     1.Rock my soul. Canon.  2.Νανούρισμα.  Νότη Μαυρουδή  3.Οι ποιμένες γονατίζουν.(Hark! The Herald Angels Sing!)Christmas Carol Συνοδεία πιάνου: Ελισάβετ Γεωργιάδου (μαθήτρια Β΄ Λυκείου)  Φλάουτο: Κατερίνα Ευρώπα (μαθήτρια Γ΄ Λυκείου)  4.Χριστούγεννα    Ι. Νούσια  Συνοδεία πιάνου: Ελισάβετ Γεωργιάδου (μαθήτρια Β΄ Λυκείου)  Διδασκαλία-Διεύθυνση: Αλεξάνδρα Παπαδοπούλου- Τετερίνα  </vt:lpstr>
      <vt:lpstr>Χορωδία Α΄ Γυμνασίου – Παραδοσιακή Ορχήστρα    α) ‘Χριστός γεννιέται ’   Κάλαντα Δ.Θράκης.  β) ‘ Καλήν εσπέραν άρχοντες’   Κάλαντα Κρήτης.  γ) ‘Για σένα κόρη έμορφη ’ Κάλαντα Ικαρίας.  δ) ‘Χριστός γεννέθεν ’   Κάλαντα Πόντου.   Διδασκαλία Διεύθυνση : Κωνσταντίνος Παυλίδης</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subject>Christmas PowerPoint Template</dc:subject>
  <dc:creator>nikos</dc:creator>
  <cp:keywords>Christmas,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D6</cp:lastModifiedBy>
  <cp:revision>46</cp:revision>
  <dcterms:created xsi:type="dcterms:W3CDTF">2013-12-18T23:03:50Z</dcterms:created>
  <dcterms:modified xsi:type="dcterms:W3CDTF">2013-12-21T17:00:47Z</dcterms:modified>
  <cp:category>Festival, PowerPoint Template, Christmas</cp:category>
</cp:coreProperties>
</file>